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14"/>
  </p:notesMasterIdLst>
  <p:handoutMasterIdLst>
    <p:handoutMasterId r:id="rId15"/>
  </p:handoutMasterIdLst>
  <p:sldIdLst>
    <p:sldId id="269" r:id="rId2"/>
    <p:sldId id="300" r:id="rId3"/>
    <p:sldId id="271" r:id="rId4"/>
    <p:sldId id="298" r:id="rId5"/>
    <p:sldId id="272" r:id="rId6"/>
    <p:sldId id="276" r:id="rId7"/>
    <p:sldId id="299" r:id="rId8"/>
    <p:sldId id="296" r:id="rId9"/>
    <p:sldId id="297" r:id="rId10"/>
    <p:sldId id="277" r:id="rId11"/>
    <p:sldId id="278" r:id="rId12"/>
    <p:sldId id="273" r:id="rId13"/>
  </p:sldIdLst>
  <p:sldSz cx="9144000" cy="6858000" type="screen4x3"/>
  <p:notesSz cx="6797675" cy="9926638"/>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078">
          <p15:clr>
            <a:srgbClr val="A4A3A4"/>
          </p15:clr>
        </p15:guide>
        <p15:guide id="2" pos="211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6373" autoAdjust="0"/>
    <p:restoredTop sz="94674"/>
  </p:normalViewPr>
  <p:slideViewPr>
    <p:cSldViewPr>
      <p:cViewPr>
        <p:scale>
          <a:sx n="133" d="100"/>
          <a:sy n="133" d="100"/>
        </p:scale>
        <p:origin x="-900" y="-72"/>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80" d="100"/>
          <a:sy n="80" d="100"/>
        </p:scale>
        <p:origin x="-3336" y="-102"/>
      </p:cViewPr>
      <p:guideLst>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1" y="0"/>
            <a:ext cx="2945231" cy="496574"/>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eaLnBrk="0" hangingPunct="0">
              <a:defRPr sz="1200">
                <a:latin typeface="Times New Roman" charset="0"/>
              </a:defRPr>
            </a:lvl1pPr>
          </a:lstStyle>
          <a:p>
            <a:endParaRPr lang="it-IT"/>
          </a:p>
        </p:txBody>
      </p:sp>
      <p:sp>
        <p:nvSpPr>
          <p:cNvPr id="22531" name="Rectangle 3"/>
          <p:cNvSpPr>
            <a:spLocks noGrp="1" noChangeArrowheads="1"/>
          </p:cNvSpPr>
          <p:nvPr>
            <p:ph type="dt" sz="quarter" idx="1"/>
          </p:nvPr>
        </p:nvSpPr>
        <p:spPr bwMode="auto">
          <a:xfrm>
            <a:off x="3852445" y="0"/>
            <a:ext cx="2945230" cy="496574"/>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algn="r" eaLnBrk="0" hangingPunct="0">
              <a:defRPr sz="1200">
                <a:latin typeface="Times New Roman" charset="0"/>
              </a:defRPr>
            </a:lvl1pPr>
          </a:lstStyle>
          <a:p>
            <a:endParaRPr lang="it-IT"/>
          </a:p>
        </p:txBody>
      </p:sp>
      <p:sp>
        <p:nvSpPr>
          <p:cNvPr id="22532" name="Rectangle 4"/>
          <p:cNvSpPr>
            <a:spLocks noGrp="1" noChangeArrowheads="1"/>
          </p:cNvSpPr>
          <p:nvPr>
            <p:ph type="ftr" sz="quarter" idx="2"/>
          </p:nvPr>
        </p:nvSpPr>
        <p:spPr bwMode="auto">
          <a:xfrm>
            <a:off x="1" y="9430065"/>
            <a:ext cx="2945231" cy="496574"/>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eaLnBrk="0" hangingPunct="0">
              <a:defRPr sz="1200">
                <a:latin typeface="Times New Roman" charset="0"/>
              </a:defRPr>
            </a:lvl1pPr>
          </a:lstStyle>
          <a:p>
            <a:endParaRPr lang="it-IT"/>
          </a:p>
        </p:txBody>
      </p:sp>
      <p:sp>
        <p:nvSpPr>
          <p:cNvPr id="22533" name="Rectangle 5"/>
          <p:cNvSpPr>
            <a:spLocks noGrp="1" noChangeArrowheads="1"/>
          </p:cNvSpPr>
          <p:nvPr>
            <p:ph type="sldNum" sz="quarter" idx="3"/>
          </p:nvPr>
        </p:nvSpPr>
        <p:spPr bwMode="auto">
          <a:xfrm>
            <a:off x="3852445" y="9430065"/>
            <a:ext cx="2945230" cy="496574"/>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algn="r" eaLnBrk="0" hangingPunct="0">
              <a:defRPr sz="1200">
                <a:latin typeface="Times New Roman" charset="0"/>
              </a:defRPr>
            </a:lvl1pPr>
          </a:lstStyle>
          <a:p>
            <a:fld id="{F66164F1-31D2-44A8-BE5D-D02EE0DF6C6D}" type="slidenum">
              <a:rPr lang="it-IT"/>
              <a:pPr/>
              <a:t>‹N›</a:t>
            </a:fld>
            <a:endParaRPr lang="it-IT"/>
          </a:p>
        </p:txBody>
      </p:sp>
    </p:spTree>
    <p:extLst>
      <p:ext uri="{BB962C8B-B14F-4D97-AF65-F5344CB8AC3E}">
        <p14:creationId xmlns:p14="http://schemas.microsoft.com/office/powerpoint/2010/main" val="1320274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hdr" sz="quarter"/>
          </p:nvPr>
        </p:nvSpPr>
        <p:spPr bwMode="auto">
          <a:xfrm>
            <a:off x="1" y="0"/>
            <a:ext cx="2945231" cy="496574"/>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eaLnBrk="0" hangingPunct="0">
              <a:defRPr sz="1200">
                <a:latin typeface="Times New Roman" charset="0"/>
              </a:defRPr>
            </a:lvl1pPr>
          </a:lstStyle>
          <a:p>
            <a:endParaRPr lang="it-IT"/>
          </a:p>
        </p:txBody>
      </p:sp>
      <p:sp>
        <p:nvSpPr>
          <p:cNvPr id="41987" name="Rectangle 3"/>
          <p:cNvSpPr>
            <a:spLocks noGrp="1" noChangeArrowheads="1"/>
          </p:cNvSpPr>
          <p:nvPr>
            <p:ph type="dt" idx="1"/>
          </p:nvPr>
        </p:nvSpPr>
        <p:spPr bwMode="auto">
          <a:xfrm>
            <a:off x="3850837" y="0"/>
            <a:ext cx="2945231" cy="496574"/>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lvl1pPr algn="r" eaLnBrk="0" hangingPunct="0">
              <a:defRPr sz="1200">
                <a:latin typeface="Times New Roman" charset="0"/>
              </a:defRPr>
            </a:lvl1pPr>
          </a:lstStyle>
          <a:p>
            <a:endParaRPr lang="it-IT"/>
          </a:p>
        </p:txBody>
      </p:sp>
      <p:sp>
        <p:nvSpPr>
          <p:cNvPr id="41988"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41989" name="Rectangle 5"/>
          <p:cNvSpPr>
            <a:spLocks noGrp="1" noChangeArrowheads="1"/>
          </p:cNvSpPr>
          <p:nvPr>
            <p:ph type="body" sz="quarter" idx="3"/>
          </p:nvPr>
        </p:nvSpPr>
        <p:spPr bwMode="auto">
          <a:xfrm>
            <a:off x="680412" y="4715839"/>
            <a:ext cx="5436853" cy="4465939"/>
          </a:xfrm>
          <a:prstGeom prst="rect">
            <a:avLst/>
          </a:prstGeom>
          <a:noFill/>
          <a:ln w="9525">
            <a:noFill/>
            <a:miter lim="800000"/>
            <a:headEnd/>
            <a:tailEnd/>
          </a:ln>
          <a:effectLst/>
        </p:spPr>
        <p:txBody>
          <a:bodyPr vert="horz" wrap="square" lIns="93068" tIns="46534" rIns="93068" bIns="46534"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41990" name="Rectangle 6"/>
          <p:cNvSpPr>
            <a:spLocks noGrp="1" noChangeArrowheads="1"/>
          </p:cNvSpPr>
          <p:nvPr>
            <p:ph type="ftr" sz="quarter" idx="4"/>
          </p:nvPr>
        </p:nvSpPr>
        <p:spPr bwMode="auto">
          <a:xfrm>
            <a:off x="1" y="9428452"/>
            <a:ext cx="2945231" cy="496574"/>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eaLnBrk="0" hangingPunct="0">
              <a:defRPr sz="1200">
                <a:latin typeface="Times New Roman" charset="0"/>
              </a:defRPr>
            </a:lvl1pPr>
          </a:lstStyle>
          <a:p>
            <a:endParaRPr lang="it-IT"/>
          </a:p>
        </p:txBody>
      </p:sp>
      <p:sp>
        <p:nvSpPr>
          <p:cNvPr id="41991" name="Rectangle 7"/>
          <p:cNvSpPr>
            <a:spLocks noGrp="1" noChangeArrowheads="1"/>
          </p:cNvSpPr>
          <p:nvPr>
            <p:ph type="sldNum" sz="quarter" idx="5"/>
          </p:nvPr>
        </p:nvSpPr>
        <p:spPr bwMode="auto">
          <a:xfrm>
            <a:off x="3850837" y="9428452"/>
            <a:ext cx="2945231" cy="496574"/>
          </a:xfrm>
          <a:prstGeom prst="rect">
            <a:avLst/>
          </a:prstGeom>
          <a:noFill/>
          <a:ln w="9525">
            <a:noFill/>
            <a:miter lim="800000"/>
            <a:headEnd/>
            <a:tailEnd/>
          </a:ln>
          <a:effectLst/>
        </p:spPr>
        <p:txBody>
          <a:bodyPr vert="horz" wrap="square" lIns="93068" tIns="46534" rIns="93068" bIns="46534" numCol="1" anchor="b" anchorCtr="0" compatLnSpc="1">
            <a:prstTxWarp prst="textNoShape">
              <a:avLst/>
            </a:prstTxWarp>
          </a:bodyPr>
          <a:lstStyle>
            <a:lvl1pPr algn="r" eaLnBrk="0" hangingPunct="0">
              <a:defRPr sz="1200">
                <a:latin typeface="Times New Roman" charset="0"/>
              </a:defRPr>
            </a:lvl1pPr>
          </a:lstStyle>
          <a:p>
            <a:fld id="{CCE7F97B-A302-4705-A7B0-8466EDB285EB}" type="slidenum">
              <a:rPr lang="it-IT"/>
              <a:pPr/>
              <a:t>‹N›</a:t>
            </a:fld>
            <a:endParaRPr lang="it-IT"/>
          </a:p>
        </p:txBody>
      </p:sp>
    </p:spTree>
    <p:extLst>
      <p:ext uri="{BB962C8B-B14F-4D97-AF65-F5344CB8AC3E}">
        <p14:creationId xmlns:p14="http://schemas.microsoft.com/office/powerpoint/2010/main" val="1056706470"/>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charset="0"/>
        <a:ea typeface="+mn-ea"/>
        <a:cs typeface="+mn-cs"/>
      </a:defRPr>
    </a:lvl1pPr>
    <a:lvl2pPr marL="457200" algn="l" rtl="0" fontAlgn="base">
      <a:spcBef>
        <a:spcPct val="30000"/>
      </a:spcBef>
      <a:spcAft>
        <a:spcPct val="0"/>
      </a:spcAft>
      <a:defRPr sz="1200" kern="1200">
        <a:solidFill>
          <a:schemeClr val="tx1"/>
        </a:solidFill>
        <a:latin typeface="Times New Roman" charset="0"/>
        <a:ea typeface="+mn-ea"/>
        <a:cs typeface="+mn-cs"/>
      </a:defRPr>
    </a:lvl2pPr>
    <a:lvl3pPr marL="914400" algn="l" rtl="0" fontAlgn="base">
      <a:spcBef>
        <a:spcPct val="30000"/>
      </a:spcBef>
      <a:spcAft>
        <a:spcPct val="0"/>
      </a:spcAft>
      <a:defRPr sz="1200" kern="1200">
        <a:solidFill>
          <a:schemeClr val="tx1"/>
        </a:solidFill>
        <a:latin typeface="Times New Roman" charset="0"/>
        <a:ea typeface="+mn-ea"/>
        <a:cs typeface="+mn-cs"/>
      </a:defRPr>
    </a:lvl3pPr>
    <a:lvl4pPr marL="1371600" algn="l" rtl="0" fontAlgn="base">
      <a:spcBef>
        <a:spcPct val="30000"/>
      </a:spcBef>
      <a:spcAft>
        <a:spcPct val="0"/>
      </a:spcAft>
      <a:defRPr sz="1200" kern="1200">
        <a:solidFill>
          <a:schemeClr val="tx1"/>
        </a:solidFill>
        <a:latin typeface="Times New Roman" charset="0"/>
        <a:ea typeface="+mn-ea"/>
        <a:cs typeface="+mn-cs"/>
      </a:defRPr>
    </a:lvl4pPr>
    <a:lvl5pPr marL="1828800" algn="l" rtl="0" fontAlgn="base">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1DC96E-3A75-4FED-9F16-82C7F16B9DD8}" type="slidenum">
              <a:rPr lang="it-IT"/>
              <a:pPr/>
              <a:t>1</a:t>
            </a:fld>
            <a:endParaRPr lang="it-IT"/>
          </a:p>
        </p:txBody>
      </p:sp>
      <p:sp>
        <p:nvSpPr>
          <p:cNvPr id="43010" name="Rectangle 2"/>
          <p:cNvSpPr>
            <a:spLocks noGrp="1" noRot="1" noChangeAspect="1" noChangeArrowheads="1" noTextEdit="1"/>
          </p:cNvSpPr>
          <p:nvPr>
            <p:ph type="sldImg"/>
          </p:nvPr>
        </p:nvSpPr>
        <p:spPr>
          <a:xfrm>
            <a:off x="917575" y="744538"/>
            <a:ext cx="4964113" cy="3722687"/>
          </a:xfrm>
          <a:ln/>
        </p:spPr>
      </p:sp>
      <p:sp>
        <p:nvSpPr>
          <p:cNvPr id="43011" name="Rectangle 3"/>
          <p:cNvSpPr>
            <a:spLocks noGrp="1" noChangeArrowheads="1"/>
          </p:cNvSpPr>
          <p:nvPr>
            <p:ph type="body" idx="1"/>
          </p:nvPr>
        </p:nvSpPr>
        <p:spPr>
          <a:xfrm>
            <a:off x="905607" y="4715839"/>
            <a:ext cx="4986463" cy="4465939"/>
          </a:xfrm>
        </p:spPr>
        <p:txBody>
          <a:bodyPr/>
          <a:lstStyle/>
          <a:p>
            <a:endParaRPr lang="it-IT"/>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E7F97B-A302-4705-A7B0-8466EDB285EB}" type="slidenum">
              <a:rPr lang="it-IT" smtClean="0"/>
              <a:pPr/>
              <a:t>3</a:t>
            </a:fld>
            <a:endParaRPr lang="it-IT"/>
          </a:p>
        </p:txBody>
      </p:sp>
    </p:spTree>
    <p:extLst>
      <p:ext uri="{BB962C8B-B14F-4D97-AF65-F5344CB8AC3E}">
        <p14:creationId xmlns:p14="http://schemas.microsoft.com/office/powerpoint/2010/main" val="7865411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CCE7F97B-A302-4705-A7B0-8466EDB285EB}" type="slidenum">
              <a:rPr lang="it-IT" smtClean="0"/>
              <a:pPr/>
              <a:t>4</a:t>
            </a:fld>
            <a:endParaRPr lang="it-IT"/>
          </a:p>
        </p:txBody>
      </p:sp>
    </p:spTree>
    <p:extLst>
      <p:ext uri="{BB962C8B-B14F-4D97-AF65-F5344CB8AC3E}">
        <p14:creationId xmlns:p14="http://schemas.microsoft.com/office/powerpoint/2010/main" val="786541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3730" name="Group 2"/>
          <p:cNvGrpSpPr>
            <a:grpSpLocks/>
          </p:cNvGrpSpPr>
          <p:nvPr userDrawn="1"/>
        </p:nvGrpSpPr>
        <p:grpSpPr bwMode="auto">
          <a:xfrm>
            <a:off x="0" y="0"/>
            <a:ext cx="900113" cy="6858000"/>
            <a:chOff x="0" y="0"/>
            <a:chExt cx="3696" cy="4320"/>
          </a:xfrm>
        </p:grpSpPr>
        <p:sp>
          <p:nvSpPr>
            <p:cNvPr id="73731" name="Rectangle 3"/>
            <p:cNvSpPr>
              <a:spLocks noChangeArrowheads="1"/>
            </p:cNvSpPr>
            <p:nvPr userDrawn="1"/>
          </p:nvSpPr>
          <p:spPr bwMode="auto">
            <a:xfrm>
              <a:off x="0" y="0"/>
              <a:ext cx="2880" cy="4320"/>
            </a:xfrm>
            <a:prstGeom prst="rect">
              <a:avLst/>
            </a:prstGeom>
            <a:solidFill>
              <a:srgbClr val="FF0000"/>
            </a:solidFill>
            <a:ln w="9525">
              <a:noFill/>
              <a:miter lim="800000"/>
              <a:headEnd/>
              <a:tailEnd/>
            </a:ln>
            <a:effectLst/>
          </p:spPr>
          <p:txBody>
            <a:bodyPr wrap="none" anchor="ctr"/>
            <a:lstStyle/>
            <a:p>
              <a:pPr algn="ctr"/>
              <a:endParaRPr kumimoji="1" lang="it-IT" sz="2400">
                <a:latin typeface="Times New Roman" charset="0"/>
              </a:endParaRPr>
            </a:p>
          </p:txBody>
        </p:sp>
        <p:sp>
          <p:nvSpPr>
            <p:cNvPr id="73732" name="AutoShape 4"/>
            <p:cNvSpPr>
              <a:spLocks noChangeArrowheads="1"/>
            </p:cNvSpPr>
            <p:nvPr userDrawn="1"/>
          </p:nvSpPr>
          <p:spPr bwMode="white">
            <a:xfrm>
              <a:off x="432" y="624"/>
              <a:ext cx="3264" cy="1200"/>
            </a:xfrm>
            <a:prstGeom prst="roundRect">
              <a:avLst>
                <a:gd name="adj" fmla="val 50000"/>
              </a:avLst>
            </a:prstGeom>
            <a:noFill/>
            <a:ln w="9525">
              <a:noFill/>
              <a:round/>
              <a:headEnd/>
              <a:tailEnd/>
            </a:ln>
            <a:effectLst/>
          </p:spPr>
          <p:txBody>
            <a:bodyPr wrap="none" anchor="ctr"/>
            <a:lstStyle/>
            <a:p>
              <a:pPr algn="ctr"/>
              <a:endParaRPr kumimoji="1" lang="it-IT" sz="2400">
                <a:latin typeface="Times New Roman" charset="0"/>
              </a:endParaRPr>
            </a:p>
          </p:txBody>
        </p:sp>
      </p:grpSp>
      <p:grpSp>
        <p:nvGrpSpPr>
          <p:cNvPr id="73733" name="Group 5"/>
          <p:cNvGrpSpPr>
            <a:grpSpLocks/>
          </p:cNvGrpSpPr>
          <p:nvPr/>
        </p:nvGrpSpPr>
        <p:grpSpPr bwMode="auto">
          <a:xfrm flipV="1">
            <a:off x="684213" y="1412875"/>
            <a:ext cx="2232025" cy="215900"/>
            <a:chOff x="2288" y="3080"/>
            <a:chExt cx="3072" cy="201"/>
          </a:xfrm>
        </p:grpSpPr>
        <p:sp>
          <p:nvSpPr>
            <p:cNvPr id="73734" name="AutoShape 6"/>
            <p:cNvSpPr>
              <a:spLocks noChangeArrowheads="1"/>
            </p:cNvSpPr>
            <p:nvPr/>
          </p:nvSpPr>
          <p:spPr bwMode="auto">
            <a:xfrm flipH="1">
              <a:off x="2288" y="3080"/>
              <a:ext cx="2914" cy="200"/>
            </a:xfrm>
            <a:prstGeom prst="roundRect">
              <a:avLst>
                <a:gd name="adj" fmla="val 0"/>
              </a:avLst>
            </a:prstGeom>
            <a:solidFill>
              <a:srgbClr val="C0C0C0"/>
            </a:solidFill>
            <a:ln w="9525">
              <a:noFill/>
              <a:round/>
              <a:headEnd/>
              <a:tailEnd/>
            </a:ln>
            <a:effectLst/>
          </p:spPr>
          <p:txBody>
            <a:bodyPr wrap="none" anchor="ctr"/>
            <a:lstStyle/>
            <a:p>
              <a:endParaRPr lang="it-IT"/>
            </a:p>
          </p:txBody>
        </p:sp>
        <p:sp>
          <p:nvSpPr>
            <p:cNvPr id="73735" name="AutoShape 7"/>
            <p:cNvSpPr>
              <a:spLocks noChangeArrowheads="1"/>
            </p:cNvSpPr>
            <p:nvPr/>
          </p:nvSpPr>
          <p:spPr bwMode="auto">
            <a:xfrm>
              <a:off x="5196" y="3080"/>
              <a:ext cx="164" cy="201"/>
            </a:xfrm>
            <a:prstGeom prst="flowChartDelay">
              <a:avLst/>
            </a:prstGeom>
            <a:solidFill>
              <a:srgbClr val="C0C0C0"/>
            </a:solidFill>
            <a:ln w="9525">
              <a:noFill/>
              <a:miter lim="800000"/>
              <a:headEnd/>
              <a:tailEnd/>
            </a:ln>
            <a:effectLst/>
          </p:spPr>
          <p:txBody>
            <a:bodyPr wrap="none" anchor="ctr"/>
            <a:lstStyle/>
            <a:p>
              <a:endParaRPr lang="it-IT"/>
            </a:p>
          </p:txBody>
        </p:sp>
      </p:grpSp>
      <p:sp>
        <p:nvSpPr>
          <p:cNvPr id="73736" name="Rectangle 8"/>
          <p:cNvSpPr>
            <a:spLocks noGrp="1" noChangeArrowheads="1"/>
          </p:cNvSpPr>
          <p:nvPr>
            <p:ph type="subTitle" idx="1"/>
          </p:nvPr>
        </p:nvSpPr>
        <p:spPr>
          <a:xfrm>
            <a:off x="4673600" y="2927350"/>
            <a:ext cx="4013200" cy="1822450"/>
          </a:xfrm>
        </p:spPr>
        <p:txBody>
          <a:bodyPr anchor="b"/>
          <a:lstStyle>
            <a:lvl1pPr marL="0" indent="0">
              <a:buFont typeface="Wingdings" pitchFamily="2" charset="2"/>
              <a:buNone/>
              <a:defRPr>
                <a:solidFill>
                  <a:schemeClr val="tx2"/>
                </a:solidFill>
              </a:defRPr>
            </a:lvl1pPr>
          </a:lstStyle>
          <a:p>
            <a:r>
              <a:rPr lang="it-IT"/>
              <a:t>Fare clic per modificare lo stile del sottotitolo dello schema</a:t>
            </a:r>
          </a:p>
        </p:txBody>
      </p:sp>
      <p:sp>
        <p:nvSpPr>
          <p:cNvPr id="73737" name="Rectangle 9"/>
          <p:cNvSpPr>
            <a:spLocks noGrp="1" noChangeArrowheads="1"/>
          </p:cNvSpPr>
          <p:nvPr>
            <p:ph type="dt" sz="quarter" idx="2"/>
          </p:nvPr>
        </p:nvSpPr>
        <p:spPr/>
        <p:txBody>
          <a:bodyPr/>
          <a:lstStyle>
            <a:lvl1pPr>
              <a:defRPr>
                <a:solidFill>
                  <a:schemeClr val="bg1"/>
                </a:solidFill>
              </a:defRPr>
            </a:lvl1pPr>
          </a:lstStyle>
          <a:p>
            <a:endParaRPr lang="it-IT"/>
          </a:p>
        </p:txBody>
      </p:sp>
      <p:sp>
        <p:nvSpPr>
          <p:cNvPr id="73738" name="Rectangle 10"/>
          <p:cNvSpPr>
            <a:spLocks noGrp="1" noChangeArrowheads="1"/>
          </p:cNvSpPr>
          <p:nvPr>
            <p:ph type="ftr" sz="quarter" idx="3"/>
          </p:nvPr>
        </p:nvSpPr>
        <p:spPr/>
        <p:txBody>
          <a:bodyPr/>
          <a:lstStyle>
            <a:lvl1pPr algn="r">
              <a:defRPr/>
            </a:lvl1pPr>
          </a:lstStyle>
          <a:p>
            <a:endParaRPr lang="it-IT"/>
          </a:p>
        </p:txBody>
      </p:sp>
      <p:sp>
        <p:nvSpPr>
          <p:cNvPr id="73739" name="Rectangle 11"/>
          <p:cNvSpPr>
            <a:spLocks noGrp="1" noChangeArrowheads="1"/>
          </p:cNvSpPr>
          <p:nvPr>
            <p:ph type="sldNum" sz="quarter" idx="4"/>
          </p:nvPr>
        </p:nvSpPr>
        <p:spPr>
          <a:xfrm>
            <a:off x="76200" y="6248400"/>
            <a:ext cx="587375" cy="488950"/>
          </a:xfrm>
        </p:spPr>
        <p:txBody>
          <a:bodyPr anchorCtr="0"/>
          <a:lstStyle>
            <a:lvl1pPr>
              <a:defRPr/>
            </a:lvl1pPr>
          </a:lstStyle>
          <a:p>
            <a:fld id="{4B9899A0-F135-4D68-AE16-FF9E2E0309C1}" type="slidenum">
              <a:rPr lang="it-IT"/>
              <a:pPr/>
              <a:t>‹N›</a:t>
            </a:fld>
            <a:endParaRPr lang="it-IT"/>
          </a:p>
        </p:txBody>
      </p:sp>
      <p:sp>
        <p:nvSpPr>
          <p:cNvPr id="73740" name="AutoShape 12"/>
          <p:cNvSpPr>
            <a:spLocks noGrp="1" noChangeArrowheads="1"/>
          </p:cNvSpPr>
          <p:nvPr>
            <p:ph type="ctrTitle" sz="quarter"/>
          </p:nvPr>
        </p:nvSpPr>
        <p:spPr>
          <a:xfrm>
            <a:off x="1476375" y="3284538"/>
            <a:ext cx="8697913" cy="1905000"/>
          </a:xfrm>
          <a:prstGeom prst="roundRect">
            <a:avLst>
              <a:gd name="adj" fmla="val 50000"/>
            </a:avLst>
          </a:prstGeom>
        </p:spPr>
        <p:txBody>
          <a:bodyPr anchor="ctr"/>
          <a:lstStyle>
            <a:lvl1pPr algn="ctr">
              <a:defRPr>
                <a:solidFill>
                  <a:schemeClr val="tx1"/>
                </a:solidFill>
              </a:defRPr>
            </a:lvl1pPr>
          </a:lstStyle>
          <a:p>
            <a:r>
              <a:rPr lang="it-IT"/>
              <a:t>Fare clic per modificare lo stile del titolo</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5CAB5C8E-A11A-40DF-A697-40B65B6B0851}" type="slidenum">
              <a:rPr lang="it-IT"/>
              <a:pPr/>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705600" y="762000"/>
            <a:ext cx="1981200" cy="532447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762000" y="762000"/>
            <a:ext cx="5791200" cy="532447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67DEF1AC-3C8B-4016-8A5C-7B3C5485E420}" type="slidenum">
              <a:rPr lang="it-IT"/>
              <a:pPr/>
              <a:t>‹N›</a:t>
            </a:fld>
            <a:endParaRPr lang="it-IT"/>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68B5CE0B-0D80-4B1A-9421-1E2C0E4C05D3}" type="slidenum">
              <a:rPr lang="it-IT"/>
              <a:pPr/>
              <a:t>‹N›</a:t>
            </a:fld>
            <a:endParaRPr lang="it-IT"/>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lvl1pPr>
              <a:defRPr/>
            </a:lvl1pPr>
          </a:lstStyle>
          <a:p>
            <a:endParaRPr lang="it-IT"/>
          </a:p>
        </p:txBody>
      </p:sp>
      <p:sp>
        <p:nvSpPr>
          <p:cNvPr id="5" name="Segnaposto piè di pagina 4"/>
          <p:cNvSpPr>
            <a:spLocks noGrp="1"/>
          </p:cNvSpPr>
          <p:nvPr>
            <p:ph type="ftr" sz="quarter" idx="11"/>
          </p:nvPr>
        </p:nvSpPr>
        <p:spPr/>
        <p:txBody>
          <a:bodyPr/>
          <a:lstStyle>
            <a:lvl1pPr>
              <a:defRPr/>
            </a:lvl1pPr>
          </a:lstStyle>
          <a:p>
            <a:endParaRPr lang="it-IT"/>
          </a:p>
        </p:txBody>
      </p:sp>
      <p:sp>
        <p:nvSpPr>
          <p:cNvPr id="6" name="Segnaposto numero diapositiva 5"/>
          <p:cNvSpPr>
            <a:spLocks noGrp="1"/>
          </p:cNvSpPr>
          <p:nvPr>
            <p:ph type="sldNum" sz="quarter" idx="12"/>
          </p:nvPr>
        </p:nvSpPr>
        <p:spPr/>
        <p:txBody>
          <a:bodyPr/>
          <a:lstStyle>
            <a:lvl1pPr>
              <a:defRPr/>
            </a:lvl1pPr>
          </a:lstStyle>
          <a:p>
            <a:fld id="{FCAD4562-0B22-43E3-83B1-16EE54EE4483}" type="slidenum">
              <a:rPr lang="it-IT"/>
              <a:pPr/>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838200" y="2362200"/>
            <a:ext cx="3770313"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760913" y="2362200"/>
            <a:ext cx="3770312" cy="37242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0D42DC55-168C-4F08-B75A-31F9C6D9E872}" type="slidenum">
              <a:rPr lang="it-IT"/>
              <a:pPr/>
              <a:t>‹N›</a:t>
            </a:fld>
            <a:endParaRPr lang="it-IT"/>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457200" y="274638"/>
            <a:ext cx="8229600" cy="1143000"/>
          </a:xfrm>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lvl1pPr>
              <a:defRPr/>
            </a:lvl1pPr>
          </a:lstStyle>
          <a:p>
            <a:endParaRPr lang="it-IT"/>
          </a:p>
        </p:txBody>
      </p:sp>
      <p:sp>
        <p:nvSpPr>
          <p:cNvPr id="8" name="Segnaposto piè di pagina 7"/>
          <p:cNvSpPr>
            <a:spLocks noGrp="1"/>
          </p:cNvSpPr>
          <p:nvPr>
            <p:ph type="ftr" sz="quarter" idx="11"/>
          </p:nvPr>
        </p:nvSpPr>
        <p:spPr/>
        <p:txBody>
          <a:bodyPr/>
          <a:lstStyle>
            <a:lvl1pPr>
              <a:defRPr/>
            </a:lvl1pPr>
          </a:lstStyle>
          <a:p>
            <a:endParaRPr lang="it-IT"/>
          </a:p>
        </p:txBody>
      </p:sp>
      <p:sp>
        <p:nvSpPr>
          <p:cNvPr id="9" name="Segnaposto numero diapositiva 8"/>
          <p:cNvSpPr>
            <a:spLocks noGrp="1"/>
          </p:cNvSpPr>
          <p:nvPr>
            <p:ph type="sldNum" sz="quarter" idx="12"/>
          </p:nvPr>
        </p:nvSpPr>
        <p:spPr/>
        <p:txBody>
          <a:bodyPr/>
          <a:lstStyle>
            <a:lvl1pPr>
              <a:defRPr/>
            </a:lvl1pPr>
          </a:lstStyle>
          <a:p>
            <a:fld id="{22A6AF5C-9ADA-428A-A680-88E366D9C4A8}" type="slidenum">
              <a:rPr lang="it-IT"/>
              <a:pPr/>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lvl1pPr>
              <a:defRPr/>
            </a:lvl1pPr>
          </a:lstStyle>
          <a:p>
            <a:endParaRPr lang="it-IT"/>
          </a:p>
        </p:txBody>
      </p:sp>
      <p:sp>
        <p:nvSpPr>
          <p:cNvPr id="4" name="Segnaposto piè di pagina 3"/>
          <p:cNvSpPr>
            <a:spLocks noGrp="1"/>
          </p:cNvSpPr>
          <p:nvPr>
            <p:ph type="ftr" sz="quarter" idx="11"/>
          </p:nvPr>
        </p:nvSpPr>
        <p:spPr/>
        <p:txBody>
          <a:bodyPr/>
          <a:lstStyle>
            <a:lvl1pPr>
              <a:defRPr/>
            </a:lvl1pPr>
          </a:lstStyle>
          <a:p>
            <a:endParaRPr lang="it-IT"/>
          </a:p>
        </p:txBody>
      </p:sp>
      <p:sp>
        <p:nvSpPr>
          <p:cNvPr id="5" name="Segnaposto numero diapositiva 4"/>
          <p:cNvSpPr>
            <a:spLocks noGrp="1"/>
          </p:cNvSpPr>
          <p:nvPr>
            <p:ph type="sldNum" sz="quarter" idx="12"/>
          </p:nvPr>
        </p:nvSpPr>
        <p:spPr/>
        <p:txBody>
          <a:bodyPr/>
          <a:lstStyle>
            <a:lvl1pPr>
              <a:defRPr/>
            </a:lvl1pPr>
          </a:lstStyle>
          <a:p>
            <a:fld id="{5D526A56-2E07-4664-8E47-25BEA8FFD356}" type="slidenum">
              <a:rPr lang="it-IT"/>
              <a:pPr/>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lvl1pPr>
              <a:defRPr/>
            </a:lvl1pPr>
          </a:lstStyle>
          <a:p>
            <a:endParaRPr lang="it-IT"/>
          </a:p>
        </p:txBody>
      </p:sp>
      <p:sp>
        <p:nvSpPr>
          <p:cNvPr id="3" name="Segnaposto piè di pagina 2"/>
          <p:cNvSpPr>
            <a:spLocks noGrp="1"/>
          </p:cNvSpPr>
          <p:nvPr>
            <p:ph type="ftr" sz="quarter" idx="11"/>
          </p:nvPr>
        </p:nvSpPr>
        <p:spPr/>
        <p:txBody>
          <a:bodyPr/>
          <a:lstStyle>
            <a:lvl1pPr>
              <a:defRPr/>
            </a:lvl1pPr>
          </a:lstStyle>
          <a:p>
            <a:endParaRPr lang="it-IT"/>
          </a:p>
        </p:txBody>
      </p:sp>
      <p:sp>
        <p:nvSpPr>
          <p:cNvPr id="4" name="Segnaposto numero diapositiva 3"/>
          <p:cNvSpPr>
            <a:spLocks noGrp="1"/>
          </p:cNvSpPr>
          <p:nvPr>
            <p:ph type="sldNum" sz="quarter" idx="12"/>
          </p:nvPr>
        </p:nvSpPr>
        <p:spPr/>
        <p:txBody>
          <a:bodyPr/>
          <a:lstStyle>
            <a:lvl1pPr>
              <a:defRPr/>
            </a:lvl1pPr>
          </a:lstStyle>
          <a:p>
            <a:fld id="{A1867667-6E02-448B-B88E-3EE3AD84C3F9}" type="slidenum">
              <a:rPr lang="it-IT"/>
              <a:pPr/>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B7B50175-BB25-437E-96F5-E8DD7C8B7A76}" type="slidenum">
              <a:rPr lang="it-IT"/>
              <a:pPr/>
              <a:t>‹N›</a:t>
            </a:fld>
            <a:endParaRPr lang="it-IT"/>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lvl1pPr>
              <a:defRPr/>
            </a:lvl1pPr>
          </a:lstStyle>
          <a:p>
            <a:endParaRPr lang="it-IT"/>
          </a:p>
        </p:txBody>
      </p:sp>
      <p:sp>
        <p:nvSpPr>
          <p:cNvPr id="6" name="Segnaposto piè di pagina 5"/>
          <p:cNvSpPr>
            <a:spLocks noGrp="1"/>
          </p:cNvSpPr>
          <p:nvPr>
            <p:ph type="ftr" sz="quarter" idx="11"/>
          </p:nvPr>
        </p:nvSpPr>
        <p:spPr/>
        <p:txBody>
          <a:bodyPr/>
          <a:lstStyle>
            <a:lvl1pPr>
              <a:defRPr/>
            </a:lvl1pPr>
          </a:lstStyle>
          <a:p>
            <a:endParaRPr lang="it-IT"/>
          </a:p>
        </p:txBody>
      </p:sp>
      <p:sp>
        <p:nvSpPr>
          <p:cNvPr id="7" name="Segnaposto numero diapositiva 6"/>
          <p:cNvSpPr>
            <a:spLocks noGrp="1"/>
          </p:cNvSpPr>
          <p:nvPr>
            <p:ph type="sldNum" sz="quarter" idx="12"/>
          </p:nvPr>
        </p:nvSpPr>
        <p:spPr/>
        <p:txBody>
          <a:bodyPr/>
          <a:lstStyle>
            <a:lvl1pPr>
              <a:defRPr/>
            </a:lvl1pPr>
          </a:lstStyle>
          <a:p>
            <a:fld id="{A8A5799A-5A95-4759-91C7-40D3B27625CB}" type="slidenum">
              <a:rPr lang="it-IT"/>
              <a:pPr/>
              <a:t>‹N›</a:t>
            </a:fld>
            <a:endParaRPr lang="it-IT"/>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g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2706" name="Group 2"/>
          <p:cNvGrpSpPr>
            <a:grpSpLocks/>
          </p:cNvGrpSpPr>
          <p:nvPr/>
        </p:nvGrpSpPr>
        <p:grpSpPr bwMode="auto">
          <a:xfrm>
            <a:off x="0" y="0"/>
            <a:ext cx="7620000" cy="6858000"/>
            <a:chOff x="0" y="0"/>
            <a:chExt cx="4800" cy="4320"/>
          </a:xfrm>
        </p:grpSpPr>
        <p:grpSp>
          <p:nvGrpSpPr>
            <p:cNvPr id="72707" name="Group 3"/>
            <p:cNvGrpSpPr>
              <a:grpSpLocks/>
            </p:cNvGrpSpPr>
            <p:nvPr userDrawn="1"/>
          </p:nvGrpSpPr>
          <p:grpSpPr bwMode="auto">
            <a:xfrm>
              <a:off x="0" y="0"/>
              <a:ext cx="2016" cy="4320"/>
              <a:chOff x="0" y="0"/>
              <a:chExt cx="2016" cy="4320"/>
            </a:xfrm>
          </p:grpSpPr>
          <p:sp>
            <p:nvSpPr>
              <p:cNvPr id="72708" name="Rectangle 4"/>
              <p:cNvSpPr>
                <a:spLocks noChangeArrowheads="1"/>
              </p:cNvSpPr>
              <p:nvPr userDrawn="1"/>
            </p:nvSpPr>
            <p:spPr bwMode="auto">
              <a:xfrm>
                <a:off x="0" y="0"/>
                <a:ext cx="480" cy="4320"/>
              </a:xfrm>
              <a:prstGeom prst="rect">
                <a:avLst/>
              </a:prstGeom>
              <a:solidFill>
                <a:srgbClr val="FF0000"/>
              </a:solidFill>
              <a:ln w="9525">
                <a:noFill/>
                <a:miter lim="800000"/>
                <a:headEnd/>
                <a:tailEnd/>
              </a:ln>
              <a:effectLst/>
            </p:spPr>
            <p:txBody>
              <a:bodyPr wrap="none" anchor="ctr"/>
              <a:lstStyle/>
              <a:p>
                <a:endParaRPr lang="it-IT"/>
              </a:p>
            </p:txBody>
          </p:sp>
          <p:sp>
            <p:nvSpPr>
              <p:cNvPr id="72709" name="Freeform 5"/>
              <p:cNvSpPr>
                <a:spLocks/>
              </p:cNvSpPr>
              <p:nvPr userDrawn="1"/>
            </p:nvSpPr>
            <p:spPr bwMode="auto">
              <a:xfrm>
                <a:off x="288" y="0"/>
                <a:ext cx="1728" cy="735"/>
              </a:xfrm>
              <a:custGeom>
                <a:avLst/>
                <a:gdLst/>
                <a:ahLst/>
                <a:cxnLst>
                  <a:cxn ang="0">
                    <a:pos x="1728" y="0"/>
                  </a:cxn>
                  <a:cxn ang="0">
                    <a:pos x="1728" y="480"/>
                  </a:cxn>
                  <a:cxn ang="0">
                    <a:pos x="380" y="482"/>
                  </a:cxn>
                  <a:cxn ang="0">
                    <a:pos x="354" y="480"/>
                  </a:cxn>
                  <a:cxn ang="0">
                    <a:pos x="308" y="489"/>
                  </a:cxn>
                  <a:cxn ang="0">
                    <a:pos x="246" y="531"/>
                  </a:cxn>
                  <a:cxn ang="0">
                    <a:pos x="206" y="597"/>
                  </a:cxn>
                  <a:cxn ang="0">
                    <a:pos x="192" y="666"/>
                  </a:cxn>
                  <a:cxn ang="0">
                    <a:pos x="192" y="735"/>
                  </a:cxn>
                  <a:cxn ang="0">
                    <a:pos x="0" y="735"/>
                  </a:cxn>
                  <a:cxn ang="0">
                    <a:pos x="0" y="480"/>
                  </a:cxn>
                  <a:cxn ang="0">
                    <a:pos x="0" y="0"/>
                  </a:cxn>
                  <a:cxn ang="0">
                    <a:pos x="1728" y="0"/>
                  </a:cxn>
                </a:cxnLst>
                <a:rect l="0" t="0" r="r" b="b"/>
                <a:pathLst>
                  <a:path w="1728" h="735">
                    <a:moveTo>
                      <a:pt x="1728" y="0"/>
                    </a:moveTo>
                    <a:lnTo>
                      <a:pt x="1728" y="480"/>
                    </a:lnTo>
                    <a:lnTo>
                      <a:pt x="380" y="482"/>
                    </a:lnTo>
                    <a:lnTo>
                      <a:pt x="354" y="480"/>
                    </a:lnTo>
                    <a:lnTo>
                      <a:pt x="308" y="489"/>
                    </a:lnTo>
                    <a:cubicBezTo>
                      <a:pt x="290" y="498"/>
                      <a:pt x="263" y="513"/>
                      <a:pt x="246" y="531"/>
                    </a:cubicBezTo>
                    <a:cubicBezTo>
                      <a:pt x="229" y="549"/>
                      <a:pt x="215" y="574"/>
                      <a:pt x="206" y="597"/>
                    </a:cubicBezTo>
                    <a:cubicBezTo>
                      <a:pt x="197" y="620"/>
                      <a:pt x="194" y="643"/>
                      <a:pt x="192" y="666"/>
                    </a:cubicBezTo>
                    <a:lnTo>
                      <a:pt x="192" y="735"/>
                    </a:lnTo>
                    <a:lnTo>
                      <a:pt x="0" y="735"/>
                    </a:lnTo>
                    <a:lnTo>
                      <a:pt x="0" y="480"/>
                    </a:lnTo>
                    <a:lnTo>
                      <a:pt x="0" y="0"/>
                    </a:lnTo>
                    <a:lnTo>
                      <a:pt x="1728" y="0"/>
                    </a:lnTo>
                    <a:close/>
                  </a:path>
                </a:pathLst>
              </a:custGeom>
              <a:solidFill>
                <a:srgbClr val="FF0000"/>
              </a:solidFill>
              <a:ln w="9525" cap="flat" cmpd="sng">
                <a:noFill/>
                <a:prstDash val="solid"/>
                <a:miter lim="800000"/>
                <a:headEnd type="none" w="med" len="med"/>
                <a:tailEnd type="none" w="med" len="med"/>
              </a:ln>
              <a:effectLst/>
            </p:spPr>
            <p:txBody>
              <a:bodyPr wrap="none"/>
              <a:lstStyle/>
              <a:p>
                <a:endParaRPr lang="it-IT"/>
              </a:p>
            </p:txBody>
          </p:sp>
        </p:grpSp>
        <p:grpSp>
          <p:nvGrpSpPr>
            <p:cNvPr id="72710" name="Group 6"/>
            <p:cNvGrpSpPr>
              <a:grpSpLocks/>
            </p:cNvGrpSpPr>
            <p:nvPr/>
          </p:nvGrpSpPr>
          <p:grpSpPr bwMode="auto">
            <a:xfrm>
              <a:off x="144" y="1248"/>
              <a:ext cx="4656" cy="201"/>
              <a:chOff x="144" y="1248"/>
              <a:chExt cx="4656" cy="201"/>
            </a:xfrm>
          </p:grpSpPr>
          <p:sp>
            <p:nvSpPr>
              <p:cNvPr id="72711" name="AutoShape 7"/>
              <p:cNvSpPr>
                <a:spLocks noChangeArrowheads="1"/>
              </p:cNvSpPr>
              <p:nvPr/>
            </p:nvSpPr>
            <p:spPr bwMode="auto">
              <a:xfrm>
                <a:off x="384" y="1248"/>
                <a:ext cx="4416" cy="200"/>
              </a:xfrm>
              <a:prstGeom prst="roundRect">
                <a:avLst>
                  <a:gd name="adj" fmla="val 0"/>
                </a:avLst>
              </a:prstGeom>
              <a:solidFill>
                <a:srgbClr val="C0C0C0"/>
              </a:solidFill>
              <a:ln w="9525">
                <a:noFill/>
                <a:round/>
                <a:headEnd/>
                <a:tailEnd/>
              </a:ln>
              <a:effectLst/>
            </p:spPr>
            <p:txBody>
              <a:bodyPr wrap="none" anchor="ctr"/>
              <a:lstStyle/>
              <a:p>
                <a:endParaRPr lang="it-IT"/>
              </a:p>
            </p:txBody>
          </p:sp>
          <p:sp>
            <p:nvSpPr>
              <p:cNvPr id="72712" name="AutoShape 8"/>
              <p:cNvSpPr>
                <a:spLocks noChangeArrowheads="1"/>
              </p:cNvSpPr>
              <p:nvPr/>
            </p:nvSpPr>
            <p:spPr bwMode="auto">
              <a:xfrm flipH="1">
                <a:off x="144" y="1248"/>
                <a:ext cx="248" cy="201"/>
              </a:xfrm>
              <a:prstGeom prst="flowChartDelay">
                <a:avLst/>
              </a:prstGeom>
              <a:solidFill>
                <a:srgbClr val="C0C0C0"/>
              </a:solidFill>
              <a:ln w="9525">
                <a:noFill/>
                <a:miter lim="800000"/>
                <a:headEnd/>
                <a:tailEnd/>
              </a:ln>
              <a:effectLst/>
            </p:spPr>
            <p:txBody>
              <a:bodyPr wrap="none" anchor="ctr"/>
              <a:lstStyle/>
              <a:p>
                <a:endParaRPr lang="it-IT"/>
              </a:p>
            </p:txBody>
          </p:sp>
        </p:grpSp>
      </p:grpSp>
      <p:sp>
        <p:nvSpPr>
          <p:cNvPr id="72713" name="AutoShape 9"/>
          <p:cNvSpPr>
            <a:spLocks noGrp="1" noChangeArrowheads="1"/>
          </p:cNvSpPr>
          <p:nvPr>
            <p:ph type="title"/>
          </p:nvPr>
        </p:nvSpPr>
        <p:spPr bwMode="auto">
          <a:xfrm>
            <a:off x="762000" y="762000"/>
            <a:ext cx="7924800" cy="1143000"/>
          </a:xfrm>
          <a:prstGeom prst="roundRect">
            <a:avLst>
              <a:gd name="adj" fmla="val 21667"/>
            </a:avLst>
          </a:prstGeom>
          <a:noFill/>
          <a:ln w="9525">
            <a:noFill/>
            <a:round/>
            <a:headEnd/>
            <a:tailEnd/>
          </a:ln>
          <a:effectLst/>
        </p:spPr>
        <p:txBody>
          <a:bodyPr vert="horz" wrap="square" lIns="91440" tIns="45720" rIns="91440" bIns="45720" numCol="1" anchor="b" anchorCtr="0" compatLnSpc="1">
            <a:prstTxWarp prst="textNoShape">
              <a:avLst/>
            </a:prstTxWarp>
          </a:bodyPr>
          <a:lstStyle/>
          <a:p>
            <a:pPr lvl="0"/>
            <a:r>
              <a:rPr lang="it-IT" smtClean="0"/>
              <a:t>Fare clic per modificare lo stile del titolo</a:t>
            </a:r>
          </a:p>
        </p:txBody>
      </p:sp>
      <p:sp>
        <p:nvSpPr>
          <p:cNvPr id="72714" name="Rectangle 10"/>
          <p:cNvSpPr>
            <a:spLocks noGrp="1" noChangeArrowheads="1"/>
          </p:cNvSpPr>
          <p:nvPr>
            <p:ph type="body" idx="1"/>
          </p:nvPr>
        </p:nvSpPr>
        <p:spPr bwMode="auto">
          <a:xfrm>
            <a:off x="838200" y="2362200"/>
            <a:ext cx="7693025" cy="3724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72715" name="Rectangle 11"/>
          <p:cNvSpPr>
            <a:spLocks noGrp="1" noChangeArrowheads="1"/>
          </p:cNvSpPr>
          <p:nvPr>
            <p:ph type="dt" sz="half" idx="2"/>
          </p:nvPr>
        </p:nvSpPr>
        <p:spPr bwMode="auto">
          <a:xfrm>
            <a:off x="2438400" y="6248400"/>
            <a:ext cx="2130425"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lvl1pPr>
          </a:lstStyle>
          <a:p>
            <a:endParaRPr lang="it-IT"/>
          </a:p>
        </p:txBody>
      </p:sp>
      <p:sp>
        <p:nvSpPr>
          <p:cNvPr id="72716" name="Rectangle 12"/>
          <p:cNvSpPr>
            <a:spLocks noGrp="1" noChangeArrowheads="1"/>
          </p:cNvSpPr>
          <p:nvPr>
            <p:ph type="ftr" sz="quarter" idx="3"/>
          </p:nvPr>
        </p:nvSpPr>
        <p:spPr bwMode="auto">
          <a:xfrm>
            <a:off x="5791200" y="6248400"/>
            <a:ext cx="2897188" cy="474663"/>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lvl1pPr>
          </a:lstStyle>
          <a:p>
            <a:endParaRPr lang="it-IT"/>
          </a:p>
        </p:txBody>
      </p:sp>
      <p:sp>
        <p:nvSpPr>
          <p:cNvPr id="72717" name="Rectangle 13"/>
          <p:cNvSpPr>
            <a:spLocks noGrp="1" noChangeArrowheads="1"/>
          </p:cNvSpPr>
          <p:nvPr>
            <p:ph type="sldNum" sz="quarter" idx="4"/>
          </p:nvPr>
        </p:nvSpPr>
        <p:spPr bwMode="auto">
          <a:xfrm>
            <a:off x="84138" y="6242050"/>
            <a:ext cx="587375" cy="488950"/>
          </a:xfrm>
          <a:prstGeom prst="rect">
            <a:avLst/>
          </a:prstGeom>
          <a:noFill/>
          <a:ln w="9525">
            <a:noFill/>
            <a:miter lim="800000"/>
            <a:headEnd/>
            <a:tailEnd/>
          </a:ln>
          <a:effectLst/>
        </p:spPr>
        <p:txBody>
          <a:bodyPr vert="horz" wrap="square" lIns="91440" tIns="45720" rIns="91440" bIns="45720" numCol="1" anchor="b" anchorCtr="1" compatLnSpc="1">
            <a:prstTxWarp prst="textNoShape">
              <a:avLst/>
            </a:prstTxWarp>
          </a:bodyPr>
          <a:lstStyle>
            <a:lvl1pPr>
              <a:defRPr sz="2600" b="1">
                <a:solidFill>
                  <a:schemeClr val="bg1"/>
                </a:solidFill>
              </a:defRPr>
            </a:lvl1pPr>
          </a:lstStyle>
          <a:p>
            <a:fld id="{E13CC35C-3918-4292-B2B4-2E27237B24C8}" type="slidenum">
              <a:rPr lang="it-IT"/>
              <a:pPr/>
              <a:t>‹N›</a:t>
            </a:fld>
            <a:endParaRPr lang="it-IT"/>
          </a:p>
        </p:txBody>
      </p:sp>
      <p:pic>
        <p:nvPicPr>
          <p:cNvPr id="15" name="Immagine 14" descr="logoxlettera.gif"/>
          <p:cNvPicPr>
            <a:picLocks noChangeAspect="1"/>
          </p:cNvPicPr>
          <p:nvPr userDrawn="1"/>
        </p:nvPicPr>
        <p:blipFill>
          <a:blip r:embed="rId13" cstate="print"/>
          <a:stretch>
            <a:fillRect/>
          </a:stretch>
        </p:blipFill>
        <p:spPr>
          <a:xfrm>
            <a:off x="7203492" y="6237312"/>
            <a:ext cx="1472964" cy="432000"/>
          </a:xfrm>
          <a:prstGeom prst="rect">
            <a:avLst/>
          </a:prstGeom>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xStyles>
    <p:titleStyle>
      <a:lvl1pPr algn="l" rtl="0" fontAlgn="base">
        <a:lnSpc>
          <a:spcPct val="90000"/>
        </a:lnSpc>
        <a:spcBef>
          <a:spcPct val="0"/>
        </a:spcBef>
        <a:spcAft>
          <a:spcPct val="0"/>
        </a:spcAft>
        <a:defRPr sz="3600" b="1">
          <a:solidFill>
            <a:srgbClr val="0000FF"/>
          </a:solidFill>
          <a:latin typeface="+mj-lt"/>
          <a:ea typeface="+mj-ea"/>
          <a:cs typeface="+mj-cs"/>
        </a:defRPr>
      </a:lvl1pPr>
      <a:lvl2pPr algn="l" rtl="0" fontAlgn="base">
        <a:lnSpc>
          <a:spcPct val="90000"/>
        </a:lnSpc>
        <a:spcBef>
          <a:spcPct val="0"/>
        </a:spcBef>
        <a:spcAft>
          <a:spcPct val="0"/>
        </a:spcAft>
        <a:defRPr sz="3600" b="1">
          <a:solidFill>
            <a:srgbClr val="0000FF"/>
          </a:solidFill>
          <a:latin typeface="Arial" charset="0"/>
        </a:defRPr>
      </a:lvl2pPr>
      <a:lvl3pPr algn="l" rtl="0" fontAlgn="base">
        <a:lnSpc>
          <a:spcPct val="90000"/>
        </a:lnSpc>
        <a:spcBef>
          <a:spcPct val="0"/>
        </a:spcBef>
        <a:spcAft>
          <a:spcPct val="0"/>
        </a:spcAft>
        <a:defRPr sz="3600" b="1">
          <a:solidFill>
            <a:srgbClr val="0000FF"/>
          </a:solidFill>
          <a:latin typeface="Arial" charset="0"/>
        </a:defRPr>
      </a:lvl3pPr>
      <a:lvl4pPr algn="l" rtl="0" fontAlgn="base">
        <a:lnSpc>
          <a:spcPct val="90000"/>
        </a:lnSpc>
        <a:spcBef>
          <a:spcPct val="0"/>
        </a:spcBef>
        <a:spcAft>
          <a:spcPct val="0"/>
        </a:spcAft>
        <a:defRPr sz="3600" b="1">
          <a:solidFill>
            <a:srgbClr val="0000FF"/>
          </a:solidFill>
          <a:latin typeface="Arial" charset="0"/>
        </a:defRPr>
      </a:lvl4pPr>
      <a:lvl5pPr algn="l" rtl="0" fontAlgn="base">
        <a:lnSpc>
          <a:spcPct val="90000"/>
        </a:lnSpc>
        <a:spcBef>
          <a:spcPct val="0"/>
        </a:spcBef>
        <a:spcAft>
          <a:spcPct val="0"/>
        </a:spcAft>
        <a:defRPr sz="3600" b="1">
          <a:solidFill>
            <a:srgbClr val="0000FF"/>
          </a:solidFill>
          <a:latin typeface="Arial" charset="0"/>
        </a:defRPr>
      </a:lvl5pPr>
      <a:lvl6pPr marL="457200" algn="l" rtl="0" fontAlgn="base">
        <a:lnSpc>
          <a:spcPct val="90000"/>
        </a:lnSpc>
        <a:spcBef>
          <a:spcPct val="0"/>
        </a:spcBef>
        <a:spcAft>
          <a:spcPct val="0"/>
        </a:spcAft>
        <a:defRPr sz="3600" b="1">
          <a:solidFill>
            <a:srgbClr val="0000FF"/>
          </a:solidFill>
          <a:latin typeface="Arial" charset="0"/>
        </a:defRPr>
      </a:lvl6pPr>
      <a:lvl7pPr marL="914400" algn="l" rtl="0" fontAlgn="base">
        <a:lnSpc>
          <a:spcPct val="90000"/>
        </a:lnSpc>
        <a:spcBef>
          <a:spcPct val="0"/>
        </a:spcBef>
        <a:spcAft>
          <a:spcPct val="0"/>
        </a:spcAft>
        <a:defRPr sz="3600" b="1">
          <a:solidFill>
            <a:srgbClr val="0000FF"/>
          </a:solidFill>
          <a:latin typeface="Arial" charset="0"/>
        </a:defRPr>
      </a:lvl7pPr>
      <a:lvl8pPr marL="1371600" algn="l" rtl="0" fontAlgn="base">
        <a:lnSpc>
          <a:spcPct val="90000"/>
        </a:lnSpc>
        <a:spcBef>
          <a:spcPct val="0"/>
        </a:spcBef>
        <a:spcAft>
          <a:spcPct val="0"/>
        </a:spcAft>
        <a:defRPr sz="3600" b="1">
          <a:solidFill>
            <a:srgbClr val="0000FF"/>
          </a:solidFill>
          <a:latin typeface="Arial" charset="0"/>
        </a:defRPr>
      </a:lvl8pPr>
      <a:lvl9pPr marL="1828800" algn="l" rtl="0" fontAlgn="base">
        <a:lnSpc>
          <a:spcPct val="90000"/>
        </a:lnSpc>
        <a:spcBef>
          <a:spcPct val="0"/>
        </a:spcBef>
        <a:spcAft>
          <a:spcPct val="0"/>
        </a:spcAft>
        <a:defRPr sz="3600" b="1">
          <a:solidFill>
            <a:srgbClr val="0000FF"/>
          </a:solidFill>
          <a:latin typeface="Arial" charset="0"/>
        </a:defRPr>
      </a:lvl9pPr>
    </p:titleStyle>
    <p:bodyStyle>
      <a:lvl1pPr marL="342900" indent="-342900" algn="l" rtl="0" fontAlgn="base">
        <a:spcBef>
          <a:spcPct val="20000"/>
        </a:spcBef>
        <a:spcAft>
          <a:spcPct val="0"/>
        </a:spcAft>
        <a:buClr>
          <a:schemeClr val="tx1"/>
        </a:buClr>
        <a:buSzPct val="75000"/>
        <a:buFont typeface="Wingdings" pitchFamily="2" charset="2"/>
        <a:buChar char="l"/>
        <a:defRPr sz="2800">
          <a:solidFill>
            <a:schemeClr val="tx1"/>
          </a:solidFill>
          <a:latin typeface="+mn-lt"/>
          <a:ea typeface="+mn-ea"/>
          <a:cs typeface="+mn-cs"/>
        </a:defRPr>
      </a:lvl1pPr>
      <a:lvl2pPr marL="742950" indent="-285750" algn="l" rtl="0" fontAlgn="base">
        <a:spcBef>
          <a:spcPct val="20000"/>
        </a:spcBef>
        <a:spcAft>
          <a:spcPct val="0"/>
        </a:spcAft>
        <a:buClr>
          <a:schemeClr val="tx1"/>
        </a:buClr>
        <a:buSzPct val="75000"/>
        <a:buChar char="–"/>
        <a:defRPr sz="2400">
          <a:solidFill>
            <a:schemeClr val="tx1"/>
          </a:solidFill>
          <a:latin typeface="+mn-lt"/>
        </a:defRPr>
      </a:lvl2pPr>
      <a:lvl3pPr marL="1143000" indent="-228600" algn="l" rtl="0" fontAlgn="base">
        <a:spcBef>
          <a:spcPct val="20000"/>
        </a:spcBef>
        <a:spcAft>
          <a:spcPct val="0"/>
        </a:spcAft>
        <a:buClr>
          <a:schemeClr val="tx1"/>
        </a:buClr>
        <a:buSzPct val="75000"/>
        <a:buFont typeface="Wingdings" pitchFamily="2" charset="2"/>
        <a:buChar char="l"/>
        <a:defRPr sz="2000">
          <a:solidFill>
            <a:schemeClr val="tx1"/>
          </a:solidFill>
          <a:latin typeface="+mn-lt"/>
        </a:defRPr>
      </a:lvl3pPr>
      <a:lvl4pPr marL="1600200" indent="-228600" algn="l" rtl="0" fontAlgn="base">
        <a:spcBef>
          <a:spcPct val="20000"/>
        </a:spcBef>
        <a:spcAft>
          <a:spcPct val="0"/>
        </a:spcAft>
        <a:buClr>
          <a:schemeClr val="tx1"/>
        </a:buClr>
        <a:buSzPct val="80000"/>
        <a:buChar char="–"/>
        <a:defRPr>
          <a:solidFill>
            <a:schemeClr val="tx1"/>
          </a:solidFill>
          <a:latin typeface="+mn-lt"/>
        </a:defRPr>
      </a:lvl4pPr>
      <a:lvl5pPr marL="20574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5pPr>
      <a:lvl6pPr marL="25146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6pPr>
      <a:lvl7pPr marL="29718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7pPr>
      <a:lvl8pPr marL="34290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8pPr>
      <a:lvl9pPr marL="3886200" indent="-228600" algn="l" rtl="0" fontAlgn="base">
        <a:spcBef>
          <a:spcPct val="20000"/>
        </a:spcBef>
        <a:spcAft>
          <a:spcPct val="0"/>
        </a:spcAft>
        <a:buClr>
          <a:schemeClr val="tx1"/>
        </a:buClr>
        <a:buSzPct val="65000"/>
        <a:buFont typeface="Wingdings" pitchFamily="2" charset="2"/>
        <a:buChar char="l"/>
        <a:defRPr>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mailto:uguicciardi@provincia.va.it" TargetMode="External"/><Relationship Id="rId2" Type="http://schemas.openxmlformats.org/officeDocument/2006/relationships/hyperlink" Target="mailto:p.sibilia@provincia.va.i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AutoShape 2"/>
          <p:cNvSpPr>
            <a:spLocks noGrp="1" noChangeArrowheads="1"/>
          </p:cNvSpPr>
          <p:nvPr>
            <p:ph type="ctrTitle"/>
          </p:nvPr>
        </p:nvSpPr>
        <p:spPr>
          <a:xfrm>
            <a:off x="719881" y="1916832"/>
            <a:ext cx="8383587" cy="2304256"/>
          </a:xfrm>
          <a:noFill/>
          <a:ln/>
        </p:spPr>
        <p:txBody>
          <a:bodyPr anchor="t">
            <a:normAutofit fontScale="90000"/>
          </a:bodyPr>
          <a:lstStyle/>
          <a:p>
            <a:pPr>
              <a:spcBef>
                <a:spcPts val="3000"/>
              </a:spcBef>
            </a:pPr>
            <a:r>
              <a:rPr lang="it-IT" sz="3200" dirty="0" smtClean="0">
                <a:solidFill>
                  <a:srgbClr val="0000FF"/>
                </a:solidFill>
              </a:rPr>
              <a:t/>
            </a:r>
            <a:br>
              <a:rPr lang="it-IT" sz="3200" dirty="0" smtClean="0">
                <a:solidFill>
                  <a:srgbClr val="0000FF"/>
                </a:solidFill>
              </a:rPr>
            </a:br>
            <a:r>
              <a:rPr lang="it-IT" sz="3200" dirty="0" smtClean="0">
                <a:solidFill>
                  <a:srgbClr val="0000FF"/>
                </a:solidFill>
              </a:rPr>
              <a:t>PROGETTO </a:t>
            </a:r>
            <a:r>
              <a:rPr lang="it-IT" sz="3200" dirty="0" err="1" smtClean="0">
                <a:solidFill>
                  <a:srgbClr val="0000FF"/>
                </a:solidFill>
              </a:rPr>
              <a:t>CO.M.E.T.A.</a:t>
            </a:r>
            <a:r>
              <a:rPr lang="it-IT" sz="3500" dirty="0" smtClean="0">
                <a:solidFill>
                  <a:srgbClr val="0000FF"/>
                </a:solidFill>
              </a:rPr>
              <a:t/>
            </a:r>
            <a:br>
              <a:rPr lang="it-IT" sz="3500" dirty="0" smtClean="0">
                <a:solidFill>
                  <a:srgbClr val="0000FF"/>
                </a:solidFill>
              </a:rPr>
            </a:br>
            <a:r>
              <a:rPr lang="it-IT" sz="3500" dirty="0" smtClean="0">
                <a:solidFill>
                  <a:srgbClr val="0000FF"/>
                </a:solidFill>
              </a:rPr>
              <a:t/>
            </a:r>
            <a:br>
              <a:rPr lang="it-IT" sz="3500" dirty="0" smtClean="0">
                <a:solidFill>
                  <a:srgbClr val="0000FF"/>
                </a:solidFill>
              </a:rPr>
            </a:br>
            <a:r>
              <a:rPr lang="it-IT" sz="2800" dirty="0" smtClean="0">
                <a:solidFill>
                  <a:srgbClr val="0000FF"/>
                </a:solidFill>
              </a:rPr>
              <a:t>Il ruolo della Provincia di Varese</a:t>
            </a:r>
            <a:br>
              <a:rPr lang="it-IT" sz="2800" dirty="0" smtClean="0">
                <a:solidFill>
                  <a:srgbClr val="0000FF"/>
                </a:solidFill>
              </a:rPr>
            </a:br>
            <a:endParaRPr lang="it-IT" sz="2200" dirty="0">
              <a:solidFill>
                <a:srgbClr val="0000FF"/>
              </a:solidFill>
            </a:endParaRPr>
          </a:p>
        </p:txBody>
      </p:sp>
      <p:sp>
        <p:nvSpPr>
          <p:cNvPr id="40972" name="Rectangle 12"/>
          <p:cNvSpPr>
            <a:spLocks noChangeArrowheads="1"/>
          </p:cNvSpPr>
          <p:nvPr/>
        </p:nvSpPr>
        <p:spPr bwMode="auto">
          <a:xfrm>
            <a:off x="3562350" y="3143250"/>
            <a:ext cx="9144000" cy="0"/>
          </a:xfrm>
          <a:prstGeom prst="rect">
            <a:avLst/>
          </a:prstGeom>
          <a:noFill/>
          <a:ln w="9525">
            <a:noFill/>
            <a:miter lim="800000"/>
            <a:headEnd/>
            <a:tailEnd/>
          </a:ln>
          <a:effectLst/>
        </p:spPr>
        <p:txBody>
          <a:bodyPr>
            <a:spAutoFit/>
          </a:bodyPr>
          <a:lstStyle/>
          <a:p>
            <a:endParaRPr lang="it-IT"/>
          </a:p>
        </p:txBody>
      </p:sp>
      <p:pic>
        <p:nvPicPr>
          <p:cNvPr id="7" name="Immagine 6" descr="logoxlettera.gif"/>
          <p:cNvPicPr>
            <a:picLocks noChangeAspect="1"/>
          </p:cNvPicPr>
          <p:nvPr/>
        </p:nvPicPr>
        <p:blipFill>
          <a:blip r:embed="rId3" cstate="print"/>
          <a:stretch>
            <a:fillRect/>
          </a:stretch>
        </p:blipFill>
        <p:spPr>
          <a:xfrm>
            <a:off x="3563888" y="404664"/>
            <a:ext cx="2695575" cy="790575"/>
          </a:xfrm>
          <a:prstGeom prst="rect">
            <a:avLst/>
          </a:prstGeom>
        </p:spPr>
      </p:pic>
      <p:sp>
        <p:nvSpPr>
          <p:cNvPr id="5" name="AutoShape 2"/>
          <p:cNvSpPr txBox="1">
            <a:spLocks noChangeArrowheads="1"/>
          </p:cNvSpPr>
          <p:nvPr/>
        </p:nvSpPr>
        <p:spPr bwMode="auto">
          <a:xfrm>
            <a:off x="529950" y="5589240"/>
            <a:ext cx="8136904" cy="1268760"/>
          </a:xfrm>
          <a:prstGeom prst="roundRect">
            <a:avLst>
              <a:gd name="adj" fmla="val 50000"/>
            </a:avLst>
          </a:prstGeom>
          <a:noFill/>
          <a:ln w="9525">
            <a:noFill/>
            <a:round/>
            <a:headEnd/>
            <a:tailEnd/>
          </a:ln>
          <a:effectLst/>
        </p:spPr>
        <p:txBody>
          <a:bodyPr vert="horz" wrap="square" lIns="91440" tIns="45720" rIns="91440" bIns="45720" numCol="1" anchor="b" anchorCtr="0" compatLnSpc="1">
            <a:prstTxWarp prst="textNoShape">
              <a:avLst/>
            </a:prstTxWarp>
          </a:bodyPr>
          <a:lstStyle>
            <a:lvl1pPr algn="ctr" rtl="0" fontAlgn="base">
              <a:lnSpc>
                <a:spcPct val="90000"/>
              </a:lnSpc>
              <a:spcBef>
                <a:spcPct val="0"/>
              </a:spcBef>
              <a:spcAft>
                <a:spcPct val="0"/>
              </a:spcAft>
              <a:defRPr sz="3600" b="1">
                <a:solidFill>
                  <a:schemeClr val="tx1"/>
                </a:solidFill>
                <a:latin typeface="+mj-lt"/>
                <a:ea typeface="+mj-ea"/>
                <a:cs typeface="+mj-cs"/>
              </a:defRPr>
            </a:lvl1pPr>
            <a:lvl2pPr algn="l" rtl="0" fontAlgn="base">
              <a:lnSpc>
                <a:spcPct val="90000"/>
              </a:lnSpc>
              <a:spcBef>
                <a:spcPct val="0"/>
              </a:spcBef>
              <a:spcAft>
                <a:spcPct val="0"/>
              </a:spcAft>
              <a:defRPr sz="3600" b="1">
                <a:solidFill>
                  <a:srgbClr val="0000FF"/>
                </a:solidFill>
                <a:latin typeface="Arial" charset="0"/>
              </a:defRPr>
            </a:lvl2pPr>
            <a:lvl3pPr algn="l" rtl="0" fontAlgn="base">
              <a:lnSpc>
                <a:spcPct val="90000"/>
              </a:lnSpc>
              <a:spcBef>
                <a:spcPct val="0"/>
              </a:spcBef>
              <a:spcAft>
                <a:spcPct val="0"/>
              </a:spcAft>
              <a:defRPr sz="3600" b="1">
                <a:solidFill>
                  <a:srgbClr val="0000FF"/>
                </a:solidFill>
                <a:latin typeface="Arial" charset="0"/>
              </a:defRPr>
            </a:lvl3pPr>
            <a:lvl4pPr algn="l" rtl="0" fontAlgn="base">
              <a:lnSpc>
                <a:spcPct val="90000"/>
              </a:lnSpc>
              <a:spcBef>
                <a:spcPct val="0"/>
              </a:spcBef>
              <a:spcAft>
                <a:spcPct val="0"/>
              </a:spcAft>
              <a:defRPr sz="3600" b="1">
                <a:solidFill>
                  <a:srgbClr val="0000FF"/>
                </a:solidFill>
                <a:latin typeface="Arial" charset="0"/>
              </a:defRPr>
            </a:lvl4pPr>
            <a:lvl5pPr algn="l" rtl="0" fontAlgn="base">
              <a:lnSpc>
                <a:spcPct val="90000"/>
              </a:lnSpc>
              <a:spcBef>
                <a:spcPct val="0"/>
              </a:spcBef>
              <a:spcAft>
                <a:spcPct val="0"/>
              </a:spcAft>
              <a:defRPr sz="3600" b="1">
                <a:solidFill>
                  <a:srgbClr val="0000FF"/>
                </a:solidFill>
                <a:latin typeface="Arial" charset="0"/>
              </a:defRPr>
            </a:lvl5pPr>
            <a:lvl6pPr marL="457200" algn="l" rtl="0" fontAlgn="base">
              <a:lnSpc>
                <a:spcPct val="90000"/>
              </a:lnSpc>
              <a:spcBef>
                <a:spcPct val="0"/>
              </a:spcBef>
              <a:spcAft>
                <a:spcPct val="0"/>
              </a:spcAft>
              <a:defRPr sz="3600" b="1">
                <a:solidFill>
                  <a:srgbClr val="0000FF"/>
                </a:solidFill>
                <a:latin typeface="Arial" charset="0"/>
              </a:defRPr>
            </a:lvl6pPr>
            <a:lvl7pPr marL="914400" algn="l" rtl="0" fontAlgn="base">
              <a:lnSpc>
                <a:spcPct val="90000"/>
              </a:lnSpc>
              <a:spcBef>
                <a:spcPct val="0"/>
              </a:spcBef>
              <a:spcAft>
                <a:spcPct val="0"/>
              </a:spcAft>
              <a:defRPr sz="3600" b="1">
                <a:solidFill>
                  <a:srgbClr val="0000FF"/>
                </a:solidFill>
                <a:latin typeface="Arial" charset="0"/>
              </a:defRPr>
            </a:lvl7pPr>
            <a:lvl8pPr marL="1371600" algn="l" rtl="0" fontAlgn="base">
              <a:lnSpc>
                <a:spcPct val="90000"/>
              </a:lnSpc>
              <a:spcBef>
                <a:spcPct val="0"/>
              </a:spcBef>
              <a:spcAft>
                <a:spcPct val="0"/>
              </a:spcAft>
              <a:defRPr sz="3600" b="1">
                <a:solidFill>
                  <a:srgbClr val="0000FF"/>
                </a:solidFill>
                <a:latin typeface="Arial" charset="0"/>
              </a:defRPr>
            </a:lvl8pPr>
            <a:lvl9pPr marL="1828800" algn="l" rtl="0" fontAlgn="base">
              <a:lnSpc>
                <a:spcPct val="90000"/>
              </a:lnSpc>
              <a:spcBef>
                <a:spcPct val="0"/>
              </a:spcBef>
              <a:spcAft>
                <a:spcPct val="0"/>
              </a:spcAft>
              <a:defRPr sz="3600" b="1">
                <a:solidFill>
                  <a:srgbClr val="0000FF"/>
                </a:solidFill>
                <a:latin typeface="Arial" charset="0"/>
              </a:defRPr>
            </a:lvl9pPr>
          </a:lstStyle>
          <a:p>
            <a:pPr marL="15875" algn="just">
              <a:lnSpc>
                <a:spcPct val="110000"/>
              </a:lnSpc>
              <a:spcBef>
                <a:spcPct val="20000"/>
              </a:spcBef>
              <a:buClr>
                <a:schemeClr val="tx1"/>
              </a:buClr>
              <a:buSzPct val="75000"/>
            </a:pPr>
            <a:r>
              <a:rPr lang="it-IT" sz="1800" i="1" dirty="0">
                <a:latin typeface="+mn-lt"/>
                <a:ea typeface="+mn-ea"/>
                <a:cs typeface="+mn-cs"/>
              </a:rPr>
              <a:t>AREA 4 - AMBIENTE E TERRITORIO</a:t>
            </a:r>
          </a:p>
          <a:p>
            <a:pPr marL="15875" algn="just">
              <a:lnSpc>
                <a:spcPct val="110000"/>
              </a:lnSpc>
              <a:spcBef>
                <a:spcPct val="20000"/>
              </a:spcBef>
              <a:buClr>
                <a:schemeClr val="tx1"/>
              </a:buClr>
              <a:buSzPct val="75000"/>
            </a:pPr>
            <a:r>
              <a:rPr lang="it-IT" sz="1600" i="1" dirty="0">
                <a:latin typeface="+mn-lt"/>
                <a:ea typeface="+mn-ea"/>
                <a:cs typeface="+mn-cs"/>
              </a:rPr>
              <a:t>SETTORE ENERGIA, RIFIUTI, RISORSE IDRICHE</a:t>
            </a:r>
          </a:p>
          <a:p>
            <a:pPr marL="15875" algn="just">
              <a:lnSpc>
                <a:spcPct val="110000"/>
              </a:lnSpc>
              <a:spcBef>
                <a:spcPct val="20000"/>
              </a:spcBef>
              <a:buClr>
                <a:schemeClr val="tx1"/>
              </a:buClr>
              <a:buSzPct val="75000"/>
            </a:pPr>
            <a:r>
              <a:rPr lang="it-IT" sz="1600" i="1" dirty="0">
                <a:latin typeface="+mn-lt"/>
                <a:ea typeface="+mn-ea"/>
                <a:cs typeface="+mn-cs"/>
              </a:rPr>
              <a:t>UFFICIO AUTORIZZAZIONI AMBIENTALI</a:t>
            </a:r>
          </a:p>
        </p:txBody>
      </p:sp>
      <p:sp>
        <p:nvSpPr>
          <p:cNvPr id="2" name="CasellaDiTesto 1"/>
          <p:cNvSpPr txBox="1"/>
          <p:nvPr/>
        </p:nvSpPr>
        <p:spPr>
          <a:xfrm>
            <a:off x="4418382" y="4999801"/>
            <a:ext cx="4248472" cy="338554"/>
          </a:xfrm>
          <a:prstGeom prst="rect">
            <a:avLst/>
          </a:prstGeom>
          <a:noFill/>
        </p:spPr>
        <p:txBody>
          <a:bodyPr wrap="square" rtlCol="0">
            <a:spAutoFit/>
          </a:bodyPr>
          <a:lstStyle/>
          <a:p>
            <a:pPr algn="r"/>
            <a:r>
              <a:rPr lang="it-IT" sz="1600" dirty="0">
                <a:solidFill>
                  <a:srgbClr val="0000FF"/>
                </a:solidFill>
              </a:rPr>
              <a:t>Mezzana (CH), 22 marzo 2018</a:t>
            </a:r>
            <a:endParaRPr lang="it-IT" sz="160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chor="ctr"/>
          <a:lstStyle/>
          <a:p>
            <a:pPr algn="ctr"/>
            <a:r>
              <a:rPr lang="it-IT" dirty="0" smtClean="0"/>
              <a:t>Le azioni della Provincia di Varese</a:t>
            </a:r>
            <a:endParaRPr lang="it-IT" dirty="0"/>
          </a:p>
        </p:txBody>
      </p:sp>
      <p:sp>
        <p:nvSpPr>
          <p:cNvPr id="7" name="Rectangle 3"/>
          <p:cNvSpPr txBox="1">
            <a:spLocks noChangeArrowheads="1"/>
          </p:cNvSpPr>
          <p:nvPr/>
        </p:nvSpPr>
        <p:spPr bwMode="auto">
          <a:xfrm>
            <a:off x="838200" y="2362200"/>
            <a:ext cx="8198296" cy="373109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15875" marR="0" lvl="0" indent="0" algn="ctr" defTabSz="914400" rtl="0" eaLnBrk="1" fontAlgn="base" latinLnBrk="0" hangingPunct="1">
              <a:lnSpc>
                <a:spcPct val="110000"/>
              </a:lnSpc>
              <a:spcBef>
                <a:spcPct val="20000"/>
              </a:spcBef>
              <a:spcAft>
                <a:spcPct val="0"/>
              </a:spcAft>
              <a:buClr>
                <a:schemeClr val="tx1"/>
              </a:buClr>
              <a:buSzPct val="75000"/>
              <a:buFont typeface="Wingdings" pitchFamily="2" charset="2"/>
              <a:buNone/>
              <a:tabLst/>
              <a:defRPr/>
            </a:pPr>
            <a:endParaRPr kumimoji="0" lang="it-IT" sz="2800" b="1" i="0" u="none" strike="noStrike" kern="0" cap="none" spc="0" normalizeH="0" baseline="0" noProof="0" dirty="0" smtClean="0">
              <a:ln>
                <a:noFill/>
              </a:ln>
              <a:solidFill>
                <a:schemeClr val="tx1"/>
              </a:solidFill>
              <a:effectLst/>
              <a:uLnTx/>
              <a:uFillTx/>
              <a:latin typeface="+mn-lt"/>
              <a:ea typeface="+mn-ea"/>
              <a:cs typeface="+mn-cs"/>
            </a:endParaRPr>
          </a:p>
        </p:txBody>
      </p:sp>
      <p:sp>
        <p:nvSpPr>
          <p:cNvPr id="4" name="Segnaposto contenuto 2"/>
          <p:cNvSpPr>
            <a:spLocks noGrp="1"/>
          </p:cNvSpPr>
          <p:nvPr>
            <p:ph idx="1"/>
          </p:nvPr>
        </p:nvSpPr>
        <p:spPr>
          <a:xfrm>
            <a:off x="838200" y="2362200"/>
            <a:ext cx="7693025" cy="4019128"/>
          </a:xfrm>
        </p:spPr>
        <p:txBody>
          <a:bodyPr/>
          <a:lstStyle/>
          <a:p>
            <a:pPr marL="15875" indent="0" algn="just">
              <a:lnSpc>
                <a:spcPct val="110000"/>
              </a:lnSpc>
              <a:buNone/>
            </a:pPr>
            <a:r>
              <a:rPr lang="it-IT" sz="1800" dirty="0" smtClean="0">
                <a:latin typeface="+mj-lt"/>
              </a:rPr>
              <a:t>Il Protocollo recante le modalità operative di effettuazione delle attività di controllo da parte di ARPA Lombardia e di gestione dei relativi esiti da parte di Regione Lombardia fissa specifici compiti anche in capo alle Province territorialmente competenti (sul cui territorio è sito l’impianto di destinazione). </a:t>
            </a:r>
          </a:p>
          <a:p>
            <a:pPr marL="15875" indent="0" algn="just">
              <a:lnSpc>
                <a:spcPct val="110000"/>
              </a:lnSpc>
              <a:buNone/>
            </a:pPr>
            <a:endParaRPr lang="it-IT" sz="1800" dirty="0" smtClean="0">
              <a:latin typeface="+mj-lt"/>
            </a:endParaRPr>
          </a:p>
          <a:p>
            <a:pPr marL="15875" indent="0" algn="just">
              <a:lnSpc>
                <a:spcPct val="110000"/>
              </a:lnSpc>
              <a:buNone/>
            </a:pPr>
            <a:r>
              <a:rPr lang="it-IT" sz="1800" dirty="0" smtClean="0">
                <a:latin typeface="+mj-lt"/>
              </a:rPr>
              <a:t>In </a:t>
            </a:r>
            <a:r>
              <a:rPr lang="it-IT" sz="1800" dirty="0" smtClean="0">
                <a:latin typeface="+mj-lt"/>
              </a:rPr>
              <a:t>particolare, il Punto 5.1 del Protocollo prevede che, per le finalità di controllo, il destinatario dei rifiuti provenienti dalla Confederazione Elvetica, prima di ricevere gli stessi, presenti alla Provincia la planimetria del proprio impianto, adeguato alle caratteristiche indicate dal Protocollo Operativo, al fine di individuare l’area di «quarantena» per i rifiuti importati, così da rendere possibili i vari controlli di ARPA, con eventuale prelievo di campioni.</a:t>
            </a:r>
            <a:endParaRPr lang="it-IT" sz="1600" dirty="0" smtClean="0">
              <a:latin typeface="+mj-lt"/>
            </a:endParaRPr>
          </a:p>
          <a:p>
            <a:pPr marL="15875" indent="0" algn="just">
              <a:lnSpc>
                <a:spcPct val="110000"/>
              </a:lnSpc>
              <a:buNone/>
            </a:pPr>
            <a:endParaRPr lang="it-IT" sz="1600" dirty="0" smtClean="0">
              <a:latin typeface="+mj-lt"/>
            </a:endParaRPr>
          </a:p>
          <a:p>
            <a:pPr marL="15875" indent="0" algn="just">
              <a:lnSpc>
                <a:spcPct val="110000"/>
              </a:lnSpc>
              <a:buNone/>
            </a:pPr>
            <a:endParaRPr lang="it-IT" sz="1600" dirty="0" smtClean="0">
              <a:latin typeface="+mj-lt"/>
            </a:endParaRPr>
          </a:p>
          <a:p>
            <a:pPr>
              <a:buNone/>
            </a:pPr>
            <a:endParaRPr lang="it-IT" dirty="0"/>
          </a:p>
        </p:txBody>
      </p:sp>
    </p:spTree>
    <p:extLst>
      <p:ext uri="{BB962C8B-B14F-4D97-AF65-F5344CB8AC3E}">
        <p14:creationId xmlns:p14="http://schemas.microsoft.com/office/powerpoint/2010/main" val="116110169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chor="ctr"/>
          <a:lstStyle/>
          <a:p>
            <a:pPr algn="ctr"/>
            <a:r>
              <a:rPr lang="it-IT" dirty="0" smtClean="0"/>
              <a:t>Le azioni della Provincia di Varese</a:t>
            </a:r>
            <a:endParaRPr lang="it-IT" dirty="0"/>
          </a:p>
        </p:txBody>
      </p:sp>
      <p:sp>
        <p:nvSpPr>
          <p:cNvPr id="5" name="Segnaposto contenuto 2"/>
          <p:cNvSpPr>
            <a:spLocks noGrp="1"/>
          </p:cNvSpPr>
          <p:nvPr>
            <p:ph idx="1"/>
          </p:nvPr>
        </p:nvSpPr>
        <p:spPr>
          <a:xfrm>
            <a:off x="838200" y="2362200"/>
            <a:ext cx="7693025" cy="4091136"/>
          </a:xfrm>
        </p:spPr>
        <p:txBody>
          <a:bodyPr/>
          <a:lstStyle/>
          <a:p>
            <a:pPr marL="15875" indent="0" algn="just">
              <a:lnSpc>
                <a:spcPct val="110000"/>
              </a:lnSpc>
              <a:buNone/>
            </a:pPr>
            <a:r>
              <a:rPr lang="it-IT" sz="1800" dirty="0" smtClean="0">
                <a:latin typeface="+mj-lt"/>
              </a:rPr>
              <a:t>In relazione agli esiti dei controlli eseguiti da ARPA Lombardia, la Provincia, qualora ne sussistano i presupposti, adotta, nei confronti del gestore dell’impianto di destinazione dei rifiuti provenienti dalla Confederazione Elvetica, i provvedimenti amministrativi inibitori (diffida, sospensione dell’autorizzazione, revoca dell’autorizzazione, divieto di prosecuzione dell’attività) previsti dalla normativa di riferimento (artt. 208, comma 13, e 216, comma 4, del d.lgs. 152/06).</a:t>
            </a:r>
          </a:p>
          <a:p>
            <a:pPr marL="15875" indent="0" algn="just">
              <a:lnSpc>
                <a:spcPct val="110000"/>
              </a:lnSpc>
              <a:buNone/>
            </a:pPr>
            <a:endParaRPr lang="it-IT" sz="1800" dirty="0" smtClean="0">
              <a:latin typeface="+mj-lt"/>
            </a:endParaRPr>
          </a:p>
          <a:p>
            <a:pPr marL="15875" indent="0" algn="just">
              <a:lnSpc>
                <a:spcPct val="110000"/>
              </a:lnSpc>
              <a:buNone/>
            </a:pPr>
            <a:r>
              <a:rPr lang="it-IT" sz="1800" dirty="0" smtClean="0">
                <a:latin typeface="+mj-lt"/>
              </a:rPr>
              <a:t>La </a:t>
            </a:r>
            <a:r>
              <a:rPr lang="it-IT" sz="1800" dirty="0" smtClean="0">
                <a:latin typeface="+mj-lt"/>
              </a:rPr>
              <a:t>Provincia è altresì, ai sensi dell’art. 262, comma 1, del d.lgs. 152/06, Autorità competente ad applicare le sanzioni amministrative pecuniarie inerenti le violazioni in materia di rifiuti, previste dalla Parte IV di tale decreto legislativo, che dovessero essere riscontrate nel corso delle attività di controllo. </a:t>
            </a:r>
          </a:p>
          <a:p>
            <a:pPr marL="15875" indent="0" algn="just">
              <a:lnSpc>
                <a:spcPct val="110000"/>
              </a:lnSpc>
              <a:buNone/>
            </a:pPr>
            <a:r>
              <a:rPr lang="it-IT" sz="1800" dirty="0" smtClean="0">
                <a:latin typeface="+mj-lt"/>
              </a:rPr>
              <a:t> </a:t>
            </a:r>
          </a:p>
          <a:p>
            <a:pPr marL="15875" indent="0" algn="just">
              <a:lnSpc>
                <a:spcPct val="110000"/>
              </a:lnSpc>
              <a:buNone/>
            </a:pPr>
            <a:endParaRPr lang="it-IT" sz="1600" dirty="0" smtClean="0">
              <a:latin typeface="+mj-lt"/>
            </a:endParaRPr>
          </a:p>
          <a:p>
            <a:pPr marL="15875" indent="0" algn="just">
              <a:lnSpc>
                <a:spcPct val="110000"/>
              </a:lnSpc>
              <a:buNone/>
            </a:pPr>
            <a:endParaRPr lang="it-IT" sz="1600" dirty="0" smtClean="0">
              <a:latin typeface="+mj-lt"/>
            </a:endParaRPr>
          </a:p>
          <a:p>
            <a:pPr marL="15875" indent="0" algn="just">
              <a:lnSpc>
                <a:spcPct val="110000"/>
              </a:lnSpc>
              <a:buNone/>
            </a:pPr>
            <a:endParaRPr lang="it-IT" sz="1600" dirty="0" smtClean="0">
              <a:latin typeface="+mj-lt"/>
            </a:endParaRPr>
          </a:p>
          <a:p>
            <a:pPr>
              <a:buNone/>
            </a:pPr>
            <a:endParaRPr lang="it-IT" dirty="0"/>
          </a:p>
        </p:txBody>
      </p:sp>
    </p:spTree>
    <p:extLst>
      <p:ext uri="{BB962C8B-B14F-4D97-AF65-F5344CB8AC3E}">
        <p14:creationId xmlns:p14="http://schemas.microsoft.com/office/powerpoint/2010/main" val="21108482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chor="ctr"/>
          <a:lstStyle/>
          <a:p>
            <a:pPr algn="ctr"/>
            <a:r>
              <a:rPr lang="it-IT" i="1" dirty="0">
                <a:solidFill>
                  <a:srgbClr val="FF0000"/>
                </a:solidFill>
                <a:effectLst>
                  <a:outerShdw blurRad="38100" dist="38100" dir="2700000" algn="tl">
                    <a:srgbClr val="000000">
                      <a:alpha val="43137"/>
                    </a:srgbClr>
                  </a:outerShdw>
                </a:effectLst>
              </a:rPr>
              <a:t>Grazie per </a:t>
            </a:r>
            <a:r>
              <a:rPr lang="it-IT" i="1" dirty="0" smtClean="0">
                <a:solidFill>
                  <a:srgbClr val="FF0000"/>
                </a:solidFill>
                <a:effectLst>
                  <a:outerShdw blurRad="38100" dist="38100" dir="2700000" algn="tl">
                    <a:srgbClr val="000000">
                      <a:alpha val="43137"/>
                    </a:srgbClr>
                  </a:outerShdw>
                </a:effectLst>
              </a:rPr>
              <a:t>l’attenzione</a:t>
            </a:r>
            <a:endParaRPr lang="it-IT" dirty="0"/>
          </a:p>
        </p:txBody>
      </p:sp>
      <p:sp>
        <p:nvSpPr>
          <p:cNvPr id="2" name="Segnaposto contenuto 1"/>
          <p:cNvSpPr>
            <a:spLocks noGrp="1"/>
          </p:cNvSpPr>
          <p:nvPr>
            <p:ph idx="1"/>
          </p:nvPr>
        </p:nvSpPr>
        <p:spPr>
          <a:xfrm>
            <a:off x="899592" y="2348881"/>
            <a:ext cx="8054280" cy="2376264"/>
          </a:xfrm>
        </p:spPr>
        <p:txBody>
          <a:bodyPr/>
          <a:lstStyle/>
          <a:p>
            <a:pPr algn="just">
              <a:lnSpc>
                <a:spcPct val="110000"/>
              </a:lnSpc>
              <a:buNone/>
            </a:pPr>
            <a:r>
              <a:rPr lang="it-IT" sz="2000" b="1" i="1" dirty="0"/>
              <a:t>Contatti:</a:t>
            </a:r>
          </a:p>
          <a:p>
            <a:pPr marL="271463" indent="-271463" algn="just">
              <a:lnSpc>
                <a:spcPct val="110000"/>
              </a:lnSpc>
              <a:buFont typeface="Wingdings" charset="2"/>
              <a:buChar char="Ø"/>
            </a:pPr>
            <a:r>
              <a:rPr lang="it-IT" sz="1700" i="1" dirty="0" smtClean="0">
                <a:effectLst>
                  <a:outerShdw blurRad="38100" dist="38100" dir="2700000" algn="tl">
                    <a:srgbClr val="000000">
                      <a:alpha val="43137"/>
                    </a:srgbClr>
                  </a:outerShdw>
                </a:effectLst>
              </a:rPr>
              <a:t>Responsabile Settore Energia, Rifiuti e Risorse Idriche: </a:t>
            </a:r>
          </a:p>
          <a:p>
            <a:pPr marL="271463" indent="-271463" algn="just">
              <a:lnSpc>
                <a:spcPct val="110000"/>
              </a:lnSpc>
              <a:buNone/>
            </a:pPr>
            <a:r>
              <a:rPr lang="it-IT" sz="1700" i="1" dirty="0" smtClean="0">
                <a:effectLst>
                  <a:outerShdw blurRad="38100" dist="38100" dir="2700000" algn="tl">
                    <a:srgbClr val="000000">
                      <a:alpha val="43137"/>
                    </a:srgbClr>
                  </a:outerShdw>
                </a:effectLst>
              </a:rPr>
              <a:t>	</a:t>
            </a:r>
            <a:r>
              <a:rPr lang="it-IT" sz="1700" dirty="0" smtClean="0"/>
              <a:t>Piergiuseppe </a:t>
            </a:r>
            <a:r>
              <a:rPr lang="it-IT" sz="1700" dirty="0"/>
              <a:t>Sibilia (0332.252219 - </a:t>
            </a:r>
            <a:r>
              <a:rPr lang="it-IT" sz="1700" dirty="0">
                <a:hlinkClick r:id="rId2"/>
              </a:rPr>
              <a:t>p.sibilia@provincia.va.it</a:t>
            </a:r>
            <a:r>
              <a:rPr lang="it-IT" sz="1700" dirty="0" smtClean="0"/>
              <a:t>)</a:t>
            </a:r>
          </a:p>
          <a:p>
            <a:pPr marL="271463" indent="-271463" algn="just">
              <a:lnSpc>
                <a:spcPct val="110000"/>
              </a:lnSpc>
              <a:buFont typeface="Wingdings" charset="2"/>
              <a:buChar char="Ø"/>
            </a:pPr>
            <a:r>
              <a:rPr lang="it-IT" sz="1700" i="1" dirty="0" smtClean="0">
                <a:effectLst>
                  <a:outerShdw blurRad="38100" dist="38100" dir="2700000" algn="tl">
                    <a:srgbClr val="000000">
                      <a:alpha val="43137"/>
                    </a:srgbClr>
                  </a:outerShdw>
                </a:effectLst>
              </a:rPr>
              <a:t>Ufficio Autorizzazioni Ambientali - Settore </a:t>
            </a:r>
            <a:r>
              <a:rPr lang="it-IT" sz="1700" i="1" dirty="0">
                <a:effectLst>
                  <a:outerShdw blurRad="38100" dist="38100" dir="2700000" algn="tl">
                    <a:srgbClr val="000000">
                      <a:alpha val="43137"/>
                    </a:srgbClr>
                  </a:outerShdw>
                </a:effectLst>
              </a:rPr>
              <a:t>Energia, Rifiuti e Risorse Idriche: </a:t>
            </a:r>
          </a:p>
          <a:p>
            <a:pPr marL="271463" indent="-271463" algn="just">
              <a:lnSpc>
                <a:spcPct val="110000"/>
              </a:lnSpc>
              <a:buNone/>
            </a:pPr>
            <a:r>
              <a:rPr lang="it-IT" sz="1700" i="1" dirty="0">
                <a:effectLst>
                  <a:outerShdw blurRad="38100" dist="38100" dir="2700000" algn="tl">
                    <a:srgbClr val="000000">
                      <a:alpha val="43137"/>
                    </a:srgbClr>
                  </a:outerShdw>
                </a:effectLst>
              </a:rPr>
              <a:t>	</a:t>
            </a:r>
            <a:r>
              <a:rPr lang="it-IT" sz="1700" dirty="0" smtClean="0"/>
              <a:t>Dott. Ulisse Guicciardi </a:t>
            </a:r>
            <a:r>
              <a:rPr lang="it-IT" sz="1700" dirty="0"/>
              <a:t>(</a:t>
            </a:r>
            <a:r>
              <a:rPr lang="it-IT" sz="1700" dirty="0" smtClean="0"/>
              <a:t>0332.252894 </a:t>
            </a:r>
            <a:r>
              <a:rPr lang="it-IT" sz="1700" dirty="0"/>
              <a:t>- </a:t>
            </a:r>
            <a:r>
              <a:rPr lang="it-IT" sz="1700" dirty="0" smtClean="0">
                <a:hlinkClick r:id="rId3"/>
              </a:rPr>
              <a:t>uguicciardi@provincia.va.it</a:t>
            </a:r>
            <a:r>
              <a:rPr lang="it-IT" sz="1700" dirty="0" smtClean="0"/>
              <a:t>)</a:t>
            </a:r>
            <a:endParaRPr lang="it-IT" sz="1700" dirty="0"/>
          </a:p>
        </p:txBody>
      </p:sp>
    </p:spTree>
    <p:extLst>
      <p:ext uri="{BB962C8B-B14F-4D97-AF65-F5344CB8AC3E}">
        <p14:creationId xmlns:p14="http://schemas.microsoft.com/office/powerpoint/2010/main" val="12190189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smtClean="0"/>
              <a:t>Premessa</a:t>
            </a:r>
            <a:endParaRPr lang="it-IT" dirty="0"/>
          </a:p>
        </p:txBody>
      </p:sp>
      <p:sp>
        <p:nvSpPr>
          <p:cNvPr id="4" name="Segnaposto contenuto 2"/>
          <p:cNvSpPr>
            <a:spLocks noGrp="1"/>
          </p:cNvSpPr>
          <p:nvPr>
            <p:ph idx="1"/>
          </p:nvPr>
        </p:nvSpPr>
        <p:spPr>
          <a:xfrm>
            <a:off x="838200" y="2636912"/>
            <a:ext cx="7693025" cy="3449563"/>
          </a:xfrm>
        </p:spPr>
        <p:txBody>
          <a:bodyPr/>
          <a:lstStyle/>
          <a:p>
            <a:pPr marL="15875" indent="0" algn="just">
              <a:lnSpc>
                <a:spcPct val="110000"/>
              </a:lnSpc>
              <a:buNone/>
            </a:pPr>
            <a:r>
              <a:rPr lang="it-IT" sz="1800" dirty="0" smtClean="0"/>
              <a:t>La Provincia di Varese è componente del Gruppo di concertazione istituito secondo quanto previsto dall’art. 4, comma 2, dell’Intesa di coordinamento transfrontaliero per la gestione dei materiali inerti stipulata il 12.03.2015 tra la Regione Lombardia e il Cantone Ticino.</a:t>
            </a:r>
          </a:p>
          <a:p>
            <a:pPr marL="15875" indent="0" algn="just">
              <a:lnSpc>
                <a:spcPct val="110000"/>
              </a:lnSpc>
              <a:buNone/>
            </a:pPr>
            <a:endParaRPr lang="it-IT" sz="1800" dirty="0" smtClean="0"/>
          </a:p>
          <a:p>
            <a:pPr marL="15875" indent="0" algn="just">
              <a:lnSpc>
                <a:spcPct val="110000"/>
              </a:lnSpc>
              <a:buNone/>
            </a:pPr>
            <a:r>
              <a:rPr lang="it-IT" sz="1800" dirty="0" smtClean="0"/>
              <a:t>La </a:t>
            </a:r>
            <a:r>
              <a:rPr lang="it-IT" sz="1800" dirty="0" smtClean="0"/>
              <a:t>Provincia partecipa attivamente, per il tramite dei propri rappresentanti tecnici designati, alle sedute del Gruppo di concertazione e fornisce in tale sede il proprio contributo allo sviluppo  ed alla concreta attuazione del Progetto CO.M.E.T.A..</a:t>
            </a:r>
          </a:p>
        </p:txBody>
      </p:sp>
    </p:spTree>
    <p:extLst>
      <p:ext uri="{BB962C8B-B14F-4D97-AF65-F5344CB8AC3E}">
        <p14:creationId xmlns:p14="http://schemas.microsoft.com/office/powerpoint/2010/main" val="21519747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3568" y="836712"/>
            <a:ext cx="7924800" cy="1143000"/>
          </a:xfrm>
        </p:spPr>
        <p:txBody>
          <a:bodyPr anchor="ctr"/>
          <a:lstStyle/>
          <a:p>
            <a:pPr algn="ctr"/>
            <a:r>
              <a:rPr lang="it-IT" dirty="0" smtClean="0"/>
              <a:t>I siti di destinazione</a:t>
            </a:r>
            <a:endParaRPr lang="it-IT" dirty="0"/>
          </a:p>
        </p:txBody>
      </p:sp>
      <p:sp>
        <p:nvSpPr>
          <p:cNvPr id="88067" name="Rectangle 3"/>
          <p:cNvSpPr>
            <a:spLocks noGrp="1" noChangeArrowheads="1"/>
          </p:cNvSpPr>
          <p:nvPr>
            <p:ph type="body" idx="1"/>
          </p:nvPr>
        </p:nvSpPr>
        <p:spPr>
          <a:xfrm>
            <a:off x="838200" y="2362200"/>
            <a:ext cx="8054280" cy="3724275"/>
          </a:xfrm>
        </p:spPr>
        <p:txBody>
          <a:bodyPr/>
          <a:lstStyle/>
          <a:p>
            <a:pPr marL="15875" indent="0" algn="just">
              <a:lnSpc>
                <a:spcPct val="110000"/>
              </a:lnSpc>
              <a:buNone/>
            </a:pPr>
            <a:r>
              <a:rPr lang="it-IT" sz="2000" dirty="0" smtClean="0"/>
              <a:t>Ad oggi, sul territorio della Provincia di Varese i siti interessati dal conferimento dei rifiuti “inerti” provenienti dalla Confederazione Elvetica sono i seguenti:</a:t>
            </a:r>
          </a:p>
          <a:p>
            <a:pPr marL="15875" indent="0" algn="just">
              <a:lnSpc>
                <a:spcPct val="110000"/>
              </a:lnSpc>
              <a:buNone/>
            </a:pPr>
            <a:endParaRPr lang="it-IT" sz="2000" dirty="0" smtClean="0"/>
          </a:p>
          <a:p>
            <a:pPr marL="358775" algn="just">
              <a:lnSpc>
                <a:spcPct val="110000"/>
              </a:lnSpc>
              <a:spcBef>
                <a:spcPts val="0"/>
              </a:spcBef>
              <a:buFont typeface="Wingdings" panose="05000000000000000000" pitchFamily="2" charset="2"/>
              <a:buChar char="Ø"/>
            </a:pPr>
            <a:r>
              <a:rPr lang="it-IT" sz="2000" b="1" dirty="0" smtClean="0"/>
              <a:t>CAVA FUSI S.p.A.</a:t>
            </a:r>
          </a:p>
          <a:p>
            <a:pPr marL="357188" indent="0" algn="just">
              <a:spcBef>
                <a:spcPts val="0"/>
              </a:spcBef>
              <a:buNone/>
            </a:pPr>
            <a:r>
              <a:rPr lang="it-IT" sz="2000" b="1" dirty="0" smtClean="0"/>
              <a:t>impianto ubicato in </a:t>
            </a:r>
            <a:r>
              <a:rPr lang="it-IT" sz="2000" b="1" dirty="0" err="1" smtClean="0"/>
              <a:t>Gerenzano</a:t>
            </a:r>
            <a:r>
              <a:rPr lang="it-IT" sz="2000" b="1" dirty="0" smtClean="0"/>
              <a:t>, all’interno dell’</a:t>
            </a:r>
            <a:r>
              <a:rPr lang="it-IT" sz="2000" b="1" dirty="0" err="1" smtClean="0"/>
              <a:t>A.T.E.</a:t>
            </a:r>
            <a:r>
              <a:rPr lang="it-IT" sz="2000" b="1" dirty="0" smtClean="0"/>
              <a:t> G4</a:t>
            </a:r>
          </a:p>
          <a:p>
            <a:pPr algn="just">
              <a:spcBef>
                <a:spcPts val="0"/>
              </a:spcBef>
              <a:buFont typeface="Wingdings" panose="05000000000000000000" pitchFamily="2" charset="2"/>
              <a:buChar char="Ø"/>
            </a:pPr>
            <a:endParaRPr lang="it-IT" sz="2000" b="1" dirty="0" smtClean="0"/>
          </a:p>
          <a:p>
            <a:pPr algn="just">
              <a:spcBef>
                <a:spcPts val="0"/>
              </a:spcBef>
              <a:buFont typeface="Wingdings" panose="05000000000000000000" pitchFamily="2" charset="2"/>
              <a:buChar char="Ø"/>
            </a:pPr>
            <a:r>
              <a:rPr lang="it-IT" sz="2000" b="1" dirty="0" smtClean="0"/>
              <a:t>Ex CAVA CATTANEO</a:t>
            </a:r>
          </a:p>
          <a:p>
            <a:pPr marL="357188" indent="0" algn="just">
              <a:spcBef>
                <a:spcPts val="0"/>
              </a:spcBef>
              <a:buNone/>
            </a:pPr>
            <a:r>
              <a:rPr lang="it-IT" sz="2000" b="1" dirty="0" smtClean="0"/>
              <a:t>impianto ubicato in Malnate, Via Como n. 1	</a:t>
            </a:r>
            <a:endParaRPr lang="it-IT" sz="2000"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83568" y="836712"/>
            <a:ext cx="7924800" cy="1143000"/>
          </a:xfrm>
        </p:spPr>
        <p:txBody>
          <a:bodyPr anchor="ctr"/>
          <a:lstStyle/>
          <a:p>
            <a:pPr algn="ctr"/>
            <a:r>
              <a:rPr lang="it-IT" dirty="0" smtClean="0"/>
              <a:t>CAVA FUSI S.p.A.</a:t>
            </a:r>
            <a:endParaRPr lang="it-IT" dirty="0"/>
          </a:p>
        </p:txBody>
      </p:sp>
      <p:pic>
        <p:nvPicPr>
          <p:cNvPr id="1026" name="Picture 2"/>
          <p:cNvPicPr>
            <a:picLocks noChangeAspect="1" noChangeArrowheads="1"/>
          </p:cNvPicPr>
          <p:nvPr/>
        </p:nvPicPr>
        <p:blipFill>
          <a:blip r:embed="rId3"/>
          <a:srcRect/>
          <a:stretch>
            <a:fillRect/>
          </a:stretch>
        </p:blipFill>
        <p:spPr bwMode="auto">
          <a:xfrm>
            <a:off x="857223" y="2348880"/>
            <a:ext cx="7963249" cy="3786214"/>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chor="ctr"/>
          <a:lstStyle/>
          <a:p>
            <a:pPr algn="ctr"/>
            <a:r>
              <a:rPr lang="it-IT" dirty="0" smtClean="0"/>
              <a:t>CAVA FUSI S.p.A.</a:t>
            </a:r>
            <a:endParaRPr lang="it-IT" dirty="0"/>
          </a:p>
        </p:txBody>
      </p:sp>
      <p:sp>
        <p:nvSpPr>
          <p:cNvPr id="88067" name="Rectangle 3"/>
          <p:cNvSpPr>
            <a:spLocks noGrp="1" noChangeArrowheads="1"/>
          </p:cNvSpPr>
          <p:nvPr>
            <p:ph type="body" idx="1"/>
          </p:nvPr>
        </p:nvSpPr>
        <p:spPr>
          <a:xfrm>
            <a:off x="838200" y="2362200"/>
            <a:ext cx="7982272" cy="3659088"/>
          </a:xfrm>
        </p:spPr>
        <p:txBody>
          <a:bodyPr/>
          <a:lstStyle/>
          <a:p>
            <a:pPr marL="15875" indent="0" algn="just">
              <a:lnSpc>
                <a:spcPct val="110000"/>
              </a:lnSpc>
              <a:buNone/>
            </a:pPr>
            <a:endParaRPr lang="it-IT" sz="1700" dirty="0" smtClean="0"/>
          </a:p>
          <a:p>
            <a:pPr marL="15875" indent="0" algn="just">
              <a:lnSpc>
                <a:spcPct val="110000"/>
              </a:lnSpc>
              <a:buNone/>
            </a:pPr>
            <a:r>
              <a:rPr lang="it-IT" sz="1700" dirty="0" smtClean="0"/>
              <a:t>L’impianto, </a:t>
            </a:r>
            <a:r>
              <a:rPr lang="it-IT" sz="1700" dirty="0" smtClean="0"/>
              <a:t>localizzato in Gerenzano (all’interno dell’Ambito Estrattivo G4), è autorizzato </a:t>
            </a:r>
            <a:r>
              <a:rPr lang="it-IT" sz="1700" dirty="0"/>
              <a:t>dalla </a:t>
            </a:r>
            <a:r>
              <a:rPr lang="it-IT" sz="1700" dirty="0" smtClean="0"/>
              <a:t>Provincia, </a:t>
            </a:r>
            <a:r>
              <a:rPr lang="it-IT" sz="1700" dirty="0"/>
              <a:t>ai sensi dell’art. 208 del d.lgs. </a:t>
            </a:r>
            <a:r>
              <a:rPr lang="it-IT" sz="1700" dirty="0" smtClean="0"/>
              <a:t>152/06, a </a:t>
            </a:r>
            <a:r>
              <a:rPr lang="it-IT" sz="1700" dirty="0" smtClean="0"/>
              <a:t>svolgere operazioni di messa in riserva (R13) e di recupero (R5) di rifiuti classificati come non pericolosi, </a:t>
            </a:r>
            <a:r>
              <a:rPr lang="it-IT" sz="1700" dirty="0" smtClean="0"/>
              <a:t>mediante apparecchiatura di </a:t>
            </a:r>
            <a:r>
              <a:rPr lang="it-IT" sz="1700" dirty="0" smtClean="0"/>
              <a:t>frantumazione/vagliatura, per l’ottenimento </a:t>
            </a:r>
            <a:r>
              <a:rPr lang="it-IT" sz="1700" dirty="0"/>
              <a:t>di materia prima </a:t>
            </a:r>
            <a:r>
              <a:rPr lang="it-IT" sz="1700" dirty="0" smtClean="0"/>
              <a:t>secondaria (End of Waste) </a:t>
            </a:r>
            <a:r>
              <a:rPr lang="it-IT" sz="1700" dirty="0"/>
              <a:t>- avente specifiche caratteristiche merceologiche - da utilizzare in ambito </a:t>
            </a:r>
            <a:r>
              <a:rPr lang="it-IT" sz="1700" dirty="0" smtClean="0"/>
              <a:t>edilizio.</a:t>
            </a:r>
          </a:p>
          <a:p>
            <a:pPr marL="15875" indent="0" algn="just">
              <a:lnSpc>
                <a:spcPct val="110000"/>
              </a:lnSpc>
              <a:buNone/>
            </a:pPr>
            <a:endParaRPr lang="it-IT" sz="1700" dirty="0" smtClean="0"/>
          </a:p>
          <a:p>
            <a:pPr marL="15875" indent="0" algn="just">
              <a:lnSpc>
                <a:spcPct val="110000"/>
              </a:lnSpc>
              <a:buNone/>
            </a:pPr>
            <a:r>
              <a:rPr lang="it-IT" sz="1700" dirty="0" smtClean="0"/>
              <a:t>Il </a:t>
            </a:r>
            <a:r>
              <a:rPr lang="it-IT" sz="1700" dirty="0"/>
              <a:t>quantitativo massimo </a:t>
            </a:r>
            <a:r>
              <a:rPr lang="it-IT" sz="1700" dirty="0" smtClean="0"/>
              <a:t>di </a:t>
            </a:r>
            <a:r>
              <a:rPr lang="it-IT" sz="1700" dirty="0"/>
              <a:t>rifiuti che l’impianto può </a:t>
            </a:r>
            <a:r>
              <a:rPr lang="it-IT" sz="1700" dirty="0" smtClean="0"/>
              <a:t>trattare annualmente (R5) è di 250.000 </a:t>
            </a:r>
            <a:r>
              <a:rPr lang="it-IT" sz="1700" dirty="0"/>
              <a:t>t </a:t>
            </a:r>
            <a:r>
              <a:rPr lang="it-IT" sz="1700" dirty="0" smtClean="0"/>
              <a:t>(potenzialità </a:t>
            </a:r>
            <a:r>
              <a:rPr lang="it-IT" sz="1700" dirty="0"/>
              <a:t>giornaliera massima </a:t>
            </a:r>
            <a:r>
              <a:rPr lang="it-IT" sz="1700" dirty="0" smtClean="0"/>
              <a:t>1.320 </a:t>
            </a:r>
            <a:r>
              <a:rPr lang="it-IT" sz="1700" dirty="0"/>
              <a:t>t</a:t>
            </a:r>
            <a:r>
              <a:rPr lang="it-IT" sz="1700" dirty="0" smtClean="0"/>
              <a:t>).</a:t>
            </a:r>
            <a:endParaRPr lang="it-IT" sz="2200" dirty="0" smtClean="0"/>
          </a:p>
          <a:p>
            <a:pPr marL="15875" indent="0" algn="just">
              <a:lnSpc>
                <a:spcPct val="110000"/>
              </a:lnSpc>
              <a:buNone/>
            </a:pPr>
            <a:endParaRPr lang="it-IT" sz="2200" dirty="0" smtClean="0"/>
          </a:p>
          <a:p>
            <a:pPr marL="15875" indent="0" algn="ctr">
              <a:lnSpc>
                <a:spcPct val="110000"/>
              </a:lnSpc>
              <a:buNone/>
            </a:pPr>
            <a:endParaRPr lang="it-IT" sz="2200" dirty="0" smtClean="0"/>
          </a:p>
        </p:txBody>
      </p:sp>
    </p:spTree>
    <p:extLst>
      <p:ext uri="{BB962C8B-B14F-4D97-AF65-F5344CB8AC3E}">
        <p14:creationId xmlns:p14="http://schemas.microsoft.com/office/powerpoint/2010/main" val="19148542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p:txBody>
          <a:bodyPr anchor="ctr"/>
          <a:lstStyle/>
          <a:p>
            <a:pPr algn="ctr"/>
            <a:r>
              <a:rPr lang="it-IT" dirty="0" smtClean="0"/>
              <a:t>CAVA FUSI S.p.A.</a:t>
            </a:r>
            <a:r>
              <a:rPr lang="it-IT" sz="3200" dirty="0" smtClean="0"/>
              <a:t/>
            </a:r>
            <a:br>
              <a:rPr lang="it-IT" sz="3200" dirty="0" smtClean="0"/>
            </a:br>
            <a:endParaRPr lang="it-IT" sz="3200" dirty="0"/>
          </a:p>
        </p:txBody>
      </p:sp>
      <p:sp>
        <p:nvSpPr>
          <p:cNvPr id="88067" name="Rectangle 3"/>
          <p:cNvSpPr>
            <a:spLocks noGrp="1" noChangeArrowheads="1"/>
          </p:cNvSpPr>
          <p:nvPr>
            <p:ph type="body" idx="1"/>
          </p:nvPr>
        </p:nvSpPr>
        <p:spPr>
          <a:xfrm>
            <a:off x="827584" y="2420888"/>
            <a:ext cx="8072494" cy="3731095"/>
          </a:xfrm>
        </p:spPr>
        <p:txBody>
          <a:bodyPr/>
          <a:lstStyle/>
          <a:p>
            <a:pPr marL="15875" indent="0" algn="just">
              <a:lnSpc>
                <a:spcPct val="110000"/>
              </a:lnSpc>
              <a:buNone/>
            </a:pPr>
            <a:r>
              <a:rPr lang="it-IT" sz="1600" dirty="0" smtClean="0"/>
              <a:t>In base ai dati in possesso della Provincia di Varese, a far tempo dal 2016 risultano essere stati conferiti all’impianto i seguenti quantitativi di rifiuti non pericolosi provenienti dal Canton Ticino:</a:t>
            </a:r>
          </a:p>
          <a:p>
            <a:pPr marL="301625" indent="-285750" algn="just">
              <a:lnSpc>
                <a:spcPct val="110000"/>
              </a:lnSpc>
              <a:buFont typeface="Wingdings" panose="05000000000000000000" pitchFamily="2" charset="2"/>
              <a:buChar char="Ø"/>
            </a:pPr>
            <a:r>
              <a:rPr lang="it-IT" sz="1600" b="1" dirty="0" smtClean="0"/>
              <a:t>4.986 t di </a:t>
            </a:r>
            <a:r>
              <a:rPr lang="it-IT" sz="1600" b="1" dirty="0"/>
              <a:t>“Terre e rocce da scavo</a:t>
            </a:r>
            <a:r>
              <a:rPr lang="it-IT" sz="1600" b="1" dirty="0" smtClean="0"/>
              <a:t>” - codice </a:t>
            </a:r>
            <a:r>
              <a:rPr lang="it-IT" sz="1600" b="1" dirty="0" smtClean="0"/>
              <a:t>EER 170504 </a:t>
            </a:r>
            <a:r>
              <a:rPr lang="it-IT" sz="1600" b="1" dirty="0" smtClean="0"/>
              <a:t>(</a:t>
            </a:r>
            <a:r>
              <a:rPr lang="it-IT" sz="1600" b="1" dirty="0" smtClean="0"/>
              <a:t>per un totale di n. 188 viaggi);</a:t>
            </a:r>
          </a:p>
          <a:p>
            <a:pPr marL="301625" indent="-285750" algn="just">
              <a:lnSpc>
                <a:spcPct val="110000"/>
              </a:lnSpc>
              <a:buFont typeface="Wingdings" panose="05000000000000000000" pitchFamily="2" charset="2"/>
              <a:buChar char="Ø"/>
            </a:pPr>
            <a:r>
              <a:rPr lang="it-IT" sz="1600" b="1" dirty="0" smtClean="0"/>
              <a:t>7.045 t di </a:t>
            </a:r>
            <a:r>
              <a:rPr lang="it-IT" sz="1600" b="1" dirty="0"/>
              <a:t>“Rifiuti misti da costruzione e demolizione</a:t>
            </a:r>
            <a:r>
              <a:rPr lang="it-IT" sz="1600" b="1" dirty="0" smtClean="0"/>
              <a:t>” - </a:t>
            </a:r>
            <a:r>
              <a:rPr lang="it-IT" sz="1600" b="1" dirty="0" smtClean="0"/>
              <a:t>codice </a:t>
            </a:r>
            <a:r>
              <a:rPr lang="it-IT" sz="1600" b="1" dirty="0" smtClean="0"/>
              <a:t>EER 170904 </a:t>
            </a:r>
            <a:r>
              <a:rPr lang="it-IT" sz="1600" b="1" dirty="0" smtClean="0"/>
              <a:t>(</a:t>
            </a:r>
            <a:r>
              <a:rPr lang="it-IT" sz="1600" b="1" dirty="0" smtClean="0"/>
              <a:t>per un totale di n. 268 viaggi)</a:t>
            </a:r>
          </a:p>
          <a:p>
            <a:pPr marL="15875" indent="0" algn="just">
              <a:lnSpc>
                <a:spcPct val="110000"/>
              </a:lnSpc>
              <a:buNone/>
            </a:pPr>
            <a:r>
              <a:rPr lang="it-IT" sz="1600" dirty="0" smtClean="0"/>
              <a:t>Nello specifico:</a:t>
            </a:r>
          </a:p>
          <a:p>
            <a:pPr marL="301625" indent="-285750" algn="just">
              <a:lnSpc>
                <a:spcPct val="110000"/>
              </a:lnSpc>
              <a:buFont typeface="Wingdings" panose="05000000000000000000" pitchFamily="2" charset="2"/>
              <a:buChar char="§"/>
            </a:pPr>
            <a:r>
              <a:rPr lang="it-IT" sz="1600" dirty="0" smtClean="0"/>
              <a:t>anno 2016: n. 1 notifica </a:t>
            </a:r>
            <a:r>
              <a:rPr lang="it-IT" sz="1600" dirty="0"/>
              <a:t>riguardante rifiuti codice EER </a:t>
            </a:r>
            <a:r>
              <a:rPr lang="it-IT" sz="1600" dirty="0" smtClean="0"/>
              <a:t>170904 per un quantitativo importato di 2.771 t (106 viaggi);</a:t>
            </a:r>
          </a:p>
          <a:p>
            <a:pPr marL="301625" indent="-285750" algn="just">
              <a:lnSpc>
                <a:spcPct val="110000"/>
              </a:lnSpc>
              <a:buFont typeface="Wingdings" panose="05000000000000000000" pitchFamily="2" charset="2"/>
              <a:buChar char="§"/>
            </a:pPr>
            <a:r>
              <a:rPr lang="it-IT" sz="1600" dirty="0" smtClean="0"/>
              <a:t>anno 2017: n. 2 notifiche, </a:t>
            </a:r>
            <a:r>
              <a:rPr lang="it-IT" sz="1600" dirty="0"/>
              <a:t>una riguardante rifiuti codice EER 170904 per un quantitativo importato </a:t>
            </a:r>
            <a:r>
              <a:rPr lang="it-IT" sz="1600" dirty="0" smtClean="0"/>
              <a:t>di </a:t>
            </a:r>
            <a:r>
              <a:rPr lang="it-IT" sz="1600" dirty="0"/>
              <a:t>4.274 </a:t>
            </a:r>
            <a:r>
              <a:rPr lang="it-IT" sz="1600" dirty="0" smtClean="0"/>
              <a:t>t (162 </a:t>
            </a:r>
            <a:r>
              <a:rPr lang="it-IT" sz="1600" dirty="0"/>
              <a:t>viaggi) </a:t>
            </a:r>
            <a:r>
              <a:rPr lang="it-IT" sz="1600" dirty="0" smtClean="0"/>
              <a:t>e l’altra riferita a </a:t>
            </a:r>
            <a:r>
              <a:rPr lang="it-IT" sz="1600" dirty="0"/>
              <a:t>rifiuti</a:t>
            </a:r>
            <a:r>
              <a:rPr lang="it-IT" sz="1600" dirty="0" smtClean="0"/>
              <a:t> codice </a:t>
            </a:r>
            <a:r>
              <a:rPr lang="it-IT" sz="1600" dirty="0"/>
              <a:t>EER 170504</a:t>
            </a:r>
            <a:r>
              <a:rPr lang="it-IT" sz="1600" dirty="0" smtClean="0"/>
              <a:t> </a:t>
            </a:r>
            <a:r>
              <a:rPr lang="it-IT" sz="1600" dirty="0"/>
              <a:t>per un quantitativo importato di </a:t>
            </a:r>
            <a:r>
              <a:rPr lang="it-IT" sz="1600" dirty="0" smtClean="0"/>
              <a:t>4.986 </a:t>
            </a:r>
            <a:r>
              <a:rPr lang="it-IT" sz="1600" dirty="0"/>
              <a:t>t (188 viaggi</a:t>
            </a:r>
            <a:r>
              <a:rPr lang="it-IT" sz="1600" dirty="0" smtClean="0"/>
              <a:t>).</a:t>
            </a:r>
            <a:endParaRPr lang="it-IT" sz="1600" b="1" dirty="0" smtClean="0"/>
          </a:p>
        </p:txBody>
      </p:sp>
    </p:spTree>
    <p:extLst>
      <p:ext uri="{BB962C8B-B14F-4D97-AF65-F5344CB8AC3E}">
        <p14:creationId xmlns:p14="http://schemas.microsoft.com/office/powerpoint/2010/main" val="6646598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Ex CAVA CATTANEO</a:t>
            </a:r>
            <a:endParaRPr lang="it-IT" dirty="0"/>
          </a:p>
        </p:txBody>
      </p:sp>
      <p:pic>
        <p:nvPicPr>
          <p:cNvPr id="2050" name="Picture 2"/>
          <p:cNvPicPr>
            <a:picLocks noGrp="1" noChangeAspect="1" noChangeArrowheads="1"/>
          </p:cNvPicPr>
          <p:nvPr>
            <p:ph idx="1"/>
          </p:nvPr>
        </p:nvPicPr>
        <p:blipFill>
          <a:blip r:embed="rId2"/>
          <a:srcRect/>
          <a:stretch>
            <a:fillRect/>
          </a:stretch>
        </p:blipFill>
        <p:spPr bwMode="auto">
          <a:xfrm>
            <a:off x="928662" y="2357438"/>
            <a:ext cx="7891810" cy="37242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Ex CAVA CATTANEO</a:t>
            </a:r>
            <a:endParaRPr lang="it-IT" dirty="0"/>
          </a:p>
        </p:txBody>
      </p:sp>
      <p:sp>
        <p:nvSpPr>
          <p:cNvPr id="3" name="Segnaposto contenuto 2"/>
          <p:cNvSpPr>
            <a:spLocks noGrp="1"/>
          </p:cNvSpPr>
          <p:nvPr>
            <p:ph idx="1"/>
          </p:nvPr>
        </p:nvSpPr>
        <p:spPr>
          <a:xfrm>
            <a:off x="827584" y="2492897"/>
            <a:ext cx="7693025" cy="3456384"/>
          </a:xfrm>
        </p:spPr>
        <p:txBody>
          <a:bodyPr/>
          <a:lstStyle/>
          <a:p>
            <a:pPr marL="15875" indent="0" algn="just">
              <a:lnSpc>
                <a:spcPct val="110000"/>
              </a:lnSpc>
              <a:buNone/>
            </a:pPr>
            <a:r>
              <a:rPr lang="it-IT" sz="1700" dirty="0" smtClean="0"/>
              <a:t>Il sito denominato </a:t>
            </a:r>
            <a:r>
              <a:rPr lang="it-IT" sz="1700" dirty="0" smtClean="0"/>
              <a:t>“ex CAVA CATTANEO”, già gestito dalla Società ITINERE S.r.l., localizzato in Malnate - Via Como n. 1 è un’antica cava abbandonata, successivamente utilizzata come discarica abusiva di rifiuti, il cui recupero ambientale è in fase di completamento. </a:t>
            </a:r>
            <a:r>
              <a:rPr lang="it-IT" sz="1700" dirty="0" smtClean="0"/>
              <a:t>Al fine di ridurre i tempi per il ripristino dell’area, il Comune di Malnate ha autorizzato, con l’approvazione del progetto definitivo (messa in sicurezza permanente), oltre a terre e rocce qualificate «</a:t>
            </a:r>
            <a:r>
              <a:rPr lang="it-IT" sz="1700" i="1" dirty="0"/>
              <a:t>sottoprodotti</a:t>
            </a:r>
            <a:r>
              <a:rPr lang="it-IT" sz="1700" dirty="0" smtClean="0"/>
              <a:t>», l’utilizzo di </a:t>
            </a:r>
            <a:r>
              <a:rPr lang="it-IT" sz="1700" dirty="0"/>
              <a:t>rifiuti non pericolosi (</a:t>
            </a:r>
            <a:r>
              <a:rPr lang="it-IT" sz="1700" dirty="0" smtClean="0"/>
              <a:t>operazione R10: recupero ambientale) costituiti esclusivamente da terre </a:t>
            </a:r>
            <a:r>
              <a:rPr lang="it-IT" sz="1700" dirty="0" smtClean="0"/>
              <a:t>e rocce </a:t>
            </a:r>
            <a:r>
              <a:rPr lang="it-IT" sz="1700" dirty="0" smtClean="0"/>
              <a:t>- </a:t>
            </a:r>
            <a:r>
              <a:rPr lang="it-IT" sz="1700" dirty="0" smtClean="0"/>
              <a:t>codice EER 170504 “Terre e rocce da scavo”.  Il recupero ambientale è in fase di completamento.</a:t>
            </a:r>
          </a:p>
          <a:p>
            <a:pPr marL="15875" indent="0" algn="just">
              <a:lnSpc>
                <a:spcPct val="110000"/>
              </a:lnSpc>
              <a:buNone/>
            </a:pPr>
            <a:r>
              <a:rPr lang="it-IT" sz="1700" dirty="0" smtClean="0"/>
              <a:t>Il quantitativo massimo annuale di rifiuti non pericolosi che l’impianto può ricevere è pari a 150.000 t.</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pPr algn="ctr"/>
            <a:r>
              <a:rPr lang="it-IT" dirty="0" smtClean="0"/>
              <a:t>Ex CAVA CATTANEO</a:t>
            </a:r>
            <a:endParaRPr lang="it-IT" dirty="0"/>
          </a:p>
        </p:txBody>
      </p:sp>
      <p:sp>
        <p:nvSpPr>
          <p:cNvPr id="3" name="Segnaposto contenuto 2"/>
          <p:cNvSpPr>
            <a:spLocks noGrp="1"/>
          </p:cNvSpPr>
          <p:nvPr>
            <p:ph idx="1"/>
          </p:nvPr>
        </p:nvSpPr>
        <p:spPr/>
        <p:txBody>
          <a:bodyPr/>
          <a:lstStyle/>
          <a:p>
            <a:pPr marL="15875" indent="0" algn="just">
              <a:lnSpc>
                <a:spcPct val="110000"/>
              </a:lnSpc>
              <a:buNone/>
            </a:pPr>
            <a:r>
              <a:rPr lang="it-IT" sz="1800" dirty="0" smtClean="0">
                <a:latin typeface="+mj-lt"/>
              </a:rPr>
              <a:t>In base ai dati in possesso della Provincia di Varese, </a:t>
            </a:r>
            <a:r>
              <a:rPr lang="it-IT" sz="1800" dirty="0" smtClean="0">
                <a:latin typeface="+mj-lt"/>
              </a:rPr>
              <a:t>risultano essere stati </a:t>
            </a:r>
            <a:r>
              <a:rPr lang="it-IT" sz="1800" dirty="0" smtClean="0">
                <a:latin typeface="+mj-lt"/>
              </a:rPr>
              <a:t>importati nel </a:t>
            </a:r>
            <a:r>
              <a:rPr lang="it-IT" sz="1800" dirty="0">
                <a:latin typeface="+mj-lt"/>
              </a:rPr>
              <a:t>corso dell’anno </a:t>
            </a:r>
            <a:r>
              <a:rPr lang="it-IT" sz="1800" dirty="0" smtClean="0">
                <a:latin typeface="+mj-lt"/>
              </a:rPr>
              <a:t>2016, dalla </a:t>
            </a:r>
            <a:r>
              <a:rPr lang="it-IT" sz="1800" dirty="0" smtClean="0">
                <a:latin typeface="+mj-lt"/>
              </a:rPr>
              <a:t>Confederazione Elvetica</a:t>
            </a:r>
            <a:r>
              <a:rPr lang="it-IT" sz="1800" dirty="0" smtClean="0">
                <a:latin typeface="+mj-lt"/>
              </a:rPr>
              <a:t>, 4.991 </a:t>
            </a:r>
            <a:r>
              <a:rPr lang="it-IT" sz="1800" dirty="0" smtClean="0">
                <a:latin typeface="+mj-lt"/>
              </a:rPr>
              <a:t>t di rifiuti non pericolosi </a:t>
            </a:r>
            <a:r>
              <a:rPr lang="it-IT" sz="1800" dirty="0" smtClean="0">
                <a:latin typeface="+mj-lt"/>
              </a:rPr>
              <a:t>“</a:t>
            </a:r>
            <a:r>
              <a:rPr lang="it-IT" sz="1800" dirty="0" smtClean="0">
                <a:latin typeface="+mj-lt"/>
              </a:rPr>
              <a:t>Terre e rocce da scavo” </a:t>
            </a:r>
            <a:r>
              <a:rPr lang="it-IT" sz="1800" dirty="0" smtClean="0">
                <a:latin typeface="+mj-lt"/>
              </a:rPr>
              <a:t>- </a:t>
            </a:r>
            <a:r>
              <a:rPr lang="it-IT" sz="1800" dirty="0" smtClean="0">
                <a:latin typeface="+mj-lt"/>
              </a:rPr>
              <a:t>codice </a:t>
            </a:r>
            <a:r>
              <a:rPr lang="it-IT" sz="1800" dirty="0">
                <a:latin typeface="+mj-lt"/>
              </a:rPr>
              <a:t>EER 170504 (</a:t>
            </a:r>
            <a:r>
              <a:rPr lang="it-IT" sz="1800" dirty="0" smtClean="0">
                <a:latin typeface="+mj-lt"/>
              </a:rPr>
              <a:t>per un totale di n. 192 viaggi).</a:t>
            </a:r>
          </a:p>
          <a:p>
            <a:pPr marL="15875" indent="0" algn="just">
              <a:lnSpc>
                <a:spcPct val="110000"/>
              </a:lnSpc>
              <a:buNone/>
            </a:pPr>
            <a:endParaRPr lang="it-IT" sz="1800" dirty="0" smtClean="0">
              <a:latin typeface="+mj-lt"/>
            </a:endParaRPr>
          </a:p>
          <a:p>
            <a:pPr marL="15875" indent="0" algn="just">
              <a:lnSpc>
                <a:spcPct val="110000"/>
              </a:lnSpc>
              <a:buNone/>
            </a:pPr>
            <a:r>
              <a:rPr lang="it-IT" sz="1800" dirty="0" smtClean="0">
                <a:latin typeface="+mj-lt"/>
              </a:rPr>
              <a:t>Per quanto riguarda il 2017 e l’anno in corso non  risultano che vi siano state importazioni di rifiuti dirette all’impianto in questione.</a:t>
            </a:r>
          </a:p>
          <a:p>
            <a:pPr marL="15875" indent="0" algn="just">
              <a:lnSpc>
                <a:spcPct val="110000"/>
              </a:lnSpc>
              <a:buNone/>
            </a:pPr>
            <a:endParaRPr lang="it-IT" sz="1600" dirty="0" smtClean="0">
              <a:latin typeface="+mj-lt"/>
            </a:endParaRPr>
          </a:p>
          <a:p>
            <a:pPr marL="15875" indent="0" algn="just">
              <a:lnSpc>
                <a:spcPct val="110000"/>
              </a:lnSpc>
              <a:buNone/>
            </a:pPr>
            <a:endParaRPr lang="it-IT" sz="1600" dirty="0" smtClean="0">
              <a:latin typeface="+mj-lt"/>
            </a:endParaRPr>
          </a:p>
          <a:p>
            <a:pPr marL="15875" indent="0" algn="just">
              <a:lnSpc>
                <a:spcPct val="110000"/>
              </a:lnSpc>
              <a:buNone/>
            </a:pPr>
            <a:endParaRPr lang="it-IT" sz="1600" dirty="0" smtClean="0">
              <a:latin typeface="+mj-lt"/>
            </a:endParaRPr>
          </a:p>
          <a:p>
            <a:pPr>
              <a:buNone/>
            </a:pPr>
            <a:endParaRPr lang="it-IT"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apsule">
  <a:themeElements>
    <a:clrScheme name="Capsule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fontScheme name="Capsul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apsule 1">
        <a:dk1>
          <a:srgbClr val="003366"/>
        </a:dk1>
        <a:lt1>
          <a:srgbClr val="FFFFFF"/>
        </a:lt1>
        <a:dk2>
          <a:srgbClr val="006666"/>
        </a:dk2>
        <a:lt2>
          <a:srgbClr val="666699"/>
        </a:lt2>
        <a:accent1>
          <a:srgbClr val="33CCCC"/>
        </a:accent1>
        <a:accent2>
          <a:srgbClr val="99CC99"/>
        </a:accent2>
        <a:accent3>
          <a:srgbClr val="FFFFFF"/>
        </a:accent3>
        <a:accent4>
          <a:srgbClr val="002A56"/>
        </a:accent4>
        <a:accent5>
          <a:srgbClr val="ADE2E2"/>
        </a:accent5>
        <a:accent6>
          <a:srgbClr val="8AB98A"/>
        </a:accent6>
        <a:hlink>
          <a:srgbClr val="003366"/>
        </a:hlink>
        <a:folHlink>
          <a:srgbClr val="CC99FF"/>
        </a:folHlink>
      </a:clrScheme>
      <a:clrMap bg1="lt1" tx1="dk1" bg2="lt2" tx2="dk2" accent1="accent1" accent2="accent2" accent3="accent3" accent4="accent4" accent5="accent5" accent6="accent6" hlink="hlink" folHlink="folHlink"/>
    </a:extraClrScheme>
    <a:extraClrScheme>
      <a:clrScheme name="Capsule 2">
        <a:dk1>
          <a:srgbClr val="000000"/>
        </a:dk1>
        <a:lt1>
          <a:srgbClr val="FFFFFF"/>
        </a:lt1>
        <a:dk2>
          <a:srgbClr val="000000"/>
        </a:dk2>
        <a:lt2>
          <a:srgbClr val="808000"/>
        </a:lt2>
        <a:accent1>
          <a:srgbClr val="FFCC99"/>
        </a:accent1>
        <a:accent2>
          <a:srgbClr val="99CC00"/>
        </a:accent2>
        <a:accent3>
          <a:srgbClr val="FFFFFF"/>
        </a:accent3>
        <a:accent4>
          <a:srgbClr val="000000"/>
        </a:accent4>
        <a:accent5>
          <a:srgbClr val="FFE2CA"/>
        </a:accent5>
        <a:accent6>
          <a:srgbClr val="8AB900"/>
        </a:accent6>
        <a:hlink>
          <a:srgbClr val="336600"/>
        </a:hlink>
        <a:folHlink>
          <a:srgbClr val="FFCC00"/>
        </a:folHlink>
      </a:clrScheme>
      <a:clrMap bg1="lt1" tx1="dk1" bg2="lt2" tx2="dk2" accent1="accent1" accent2="accent2" accent3="accent3" accent4="accent4" accent5="accent5" accent6="accent6" hlink="hlink" folHlink="folHlink"/>
    </a:extraClrScheme>
    <a:extraClrScheme>
      <a:clrScheme name="Capsule 3">
        <a:dk1>
          <a:srgbClr val="006699"/>
        </a:dk1>
        <a:lt1>
          <a:srgbClr val="FFFFFF"/>
        </a:lt1>
        <a:dk2>
          <a:srgbClr val="6699FF"/>
        </a:dk2>
        <a:lt2>
          <a:srgbClr val="FFFFFF"/>
        </a:lt2>
        <a:accent1>
          <a:srgbClr val="33CCCC"/>
        </a:accent1>
        <a:accent2>
          <a:srgbClr val="006699"/>
        </a:accent2>
        <a:accent3>
          <a:srgbClr val="B8CAFF"/>
        </a:accent3>
        <a:accent4>
          <a:srgbClr val="DADADA"/>
        </a:accent4>
        <a:accent5>
          <a:srgbClr val="ADE2E2"/>
        </a:accent5>
        <a:accent6>
          <a:srgbClr val="005C8A"/>
        </a:accent6>
        <a:hlink>
          <a:srgbClr val="99CC00"/>
        </a:hlink>
        <a:folHlink>
          <a:srgbClr val="FFFFCC"/>
        </a:folHlink>
      </a:clrScheme>
      <a:clrMap bg1="dk2" tx1="lt1" bg2="dk1" tx2="lt2" accent1="accent1" accent2="accent2" accent3="accent3" accent4="accent4" accent5="accent5" accent6="accent6" hlink="hlink" folHlink="folHlink"/>
    </a:extraClrScheme>
    <a:extraClrScheme>
      <a:clrScheme name="Capsule 4">
        <a:dk1>
          <a:srgbClr val="000000"/>
        </a:dk1>
        <a:lt1>
          <a:srgbClr val="FFFFFF"/>
        </a:lt1>
        <a:dk2>
          <a:srgbClr val="9900CC"/>
        </a:dk2>
        <a:lt2>
          <a:srgbClr val="006600"/>
        </a:lt2>
        <a:accent1>
          <a:srgbClr val="33CC33"/>
        </a:accent1>
        <a:accent2>
          <a:srgbClr val="FFCC66"/>
        </a:accent2>
        <a:accent3>
          <a:srgbClr val="FFFFFF"/>
        </a:accent3>
        <a:accent4>
          <a:srgbClr val="000000"/>
        </a:accent4>
        <a:accent5>
          <a:srgbClr val="ADE2AD"/>
        </a:accent5>
        <a:accent6>
          <a:srgbClr val="E7B95C"/>
        </a:accent6>
        <a:hlink>
          <a:srgbClr val="0033CC"/>
        </a:hlink>
        <a:folHlink>
          <a:srgbClr val="CC0066"/>
        </a:folHlink>
      </a:clrScheme>
      <a:clrMap bg1="lt1" tx1="dk1" bg2="lt2" tx2="dk2" accent1="accent1" accent2="accent2" accent3="accent3" accent4="accent4" accent5="accent5" accent6="accent6" hlink="hlink" folHlink="folHlink"/>
    </a:extraClrScheme>
    <a:extraClrScheme>
      <a:clrScheme name="Capsule 5">
        <a:dk1>
          <a:srgbClr val="000066"/>
        </a:dk1>
        <a:lt1>
          <a:srgbClr val="FFFFFF"/>
        </a:lt1>
        <a:dk2>
          <a:srgbClr val="336699"/>
        </a:dk2>
        <a:lt2>
          <a:srgbClr val="FFFFEB"/>
        </a:lt2>
        <a:accent1>
          <a:srgbClr val="99CCFF"/>
        </a:accent1>
        <a:accent2>
          <a:srgbClr val="9999FF"/>
        </a:accent2>
        <a:accent3>
          <a:srgbClr val="ADB8CA"/>
        </a:accent3>
        <a:accent4>
          <a:srgbClr val="DADADA"/>
        </a:accent4>
        <a:accent5>
          <a:srgbClr val="CAE2FF"/>
        </a:accent5>
        <a:accent6>
          <a:srgbClr val="8A8A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Capsule 6">
        <a:dk1>
          <a:srgbClr val="808000"/>
        </a:dk1>
        <a:lt1>
          <a:srgbClr val="FFFFFF"/>
        </a:lt1>
        <a:dk2>
          <a:srgbClr val="006666"/>
        </a:dk2>
        <a:lt2>
          <a:srgbClr val="FFFFFF"/>
        </a:lt2>
        <a:accent1>
          <a:srgbClr val="FFCC66"/>
        </a:accent1>
        <a:accent2>
          <a:srgbClr val="00ACA8"/>
        </a:accent2>
        <a:accent3>
          <a:srgbClr val="AAB8B8"/>
        </a:accent3>
        <a:accent4>
          <a:srgbClr val="DADADA"/>
        </a:accent4>
        <a:accent5>
          <a:srgbClr val="FFE2B8"/>
        </a:accent5>
        <a:accent6>
          <a:srgbClr val="009B98"/>
        </a:accent6>
        <a:hlink>
          <a:srgbClr val="CCCC00"/>
        </a:hlink>
        <a:folHlink>
          <a:srgbClr val="33CCCC"/>
        </a:folHlink>
      </a:clrScheme>
      <a:clrMap bg1="dk2" tx1="lt1" bg2="dk1" tx2="lt2" accent1="accent1" accent2="accent2" accent3="accent3" accent4="accent4" accent5="accent5" accent6="accent6" hlink="hlink" folHlink="folHlink"/>
    </a:extraClrScheme>
    <a:extraClrScheme>
      <a:clrScheme name="Capsule 7">
        <a:dk1>
          <a:srgbClr val="FFFFCC"/>
        </a:dk1>
        <a:lt1>
          <a:srgbClr val="FFFFFF"/>
        </a:lt1>
        <a:dk2>
          <a:srgbClr val="660033"/>
        </a:dk2>
        <a:lt2>
          <a:srgbClr val="FFFFFF"/>
        </a:lt2>
        <a:accent1>
          <a:srgbClr val="FF9900"/>
        </a:accent1>
        <a:accent2>
          <a:srgbClr val="CC3300"/>
        </a:accent2>
        <a:accent3>
          <a:srgbClr val="B8AAAD"/>
        </a:accent3>
        <a:accent4>
          <a:srgbClr val="DADADA"/>
        </a:accent4>
        <a:accent5>
          <a:srgbClr val="FFCAAA"/>
        </a:accent5>
        <a:accent6>
          <a:srgbClr val="B92D00"/>
        </a:accent6>
        <a:hlink>
          <a:srgbClr val="FFCC00"/>
        </a:hlink>
        <a:folHlink>
          <a:srgbClr val="FFCC99"/>
        </a:folHlink>
      </a:clrScheme>
      <a:clrMap bg1="dk2" tx1="lt1" bg2="dk1" tx2="lt2" accent1="accent1" accent2="accent2" accent3="accent3" accent4="accent4" accent5="accent5" accent6="accent6" hlink="hlink" folHlink="folHlink"/>
    </a:extraClrScheme>
    <a:extraClrScheme>
      <a:clrScheme name="Capsule 8">
        <a:dk1>
          <a:srgbClr val="FF0000"/>
        </a:dk1>
        <a:lt1>
          <a:srgbClr val="FFFFFF"/>
        </a:lt1>
        <a:dk2>
          <a:srgbClr val="000000"/>
        </a:dk2>
        <a:lt2>
          <a:srgbClr val="FFFFFF"/>
        </a:lt2>
        <a:accent1>
          <a:srgbClr val="FFCC00"/>
        </a:accent1>
        <a:accent2>
          <a:srgbClr val="CC3300"/>
        </a:accent2>
        <a:accent3>
          <a:srgbClr val="AAAAAA"/>
        </a:accent3>
        <a:accent4>
          <a:srgbClr val="DADADA"/>
        </a:accent4>
        <a:accent5>
          <a:srgbClr val="FFE2AA"/>
        </a:accent5>
        <a:accent6>
          <a:srgbClr val="B92D00"/>
        </a:accent6>
        <a:hlink>
          <a:srgbClr val="FF6600"/>
        </a:hlink>
        <a:folHlink>
          <a:srgbClr val="FF7C8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i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Capsules</Template>
  <TotalTime>3796</TotalTime>
  <Words>941</Words>
  <Application>Microsoft Office PowerPoint</Application>
  <PresentationFormat>Presentazione su schermo (4:3)</PresentationFormat>
  <Paragraphs>61</Paragraphs>
  <Slides>12</Slides>
  <Notes>3</Notes>
  <HiddenSlides>0</HiddenSlides>
  <MMClips>0</MMClips>
  <ScaleCrop>false</ScaleCrop>
  <HeadingPairs>
    <vt:vector size="4" baseType="variant">
      <vt:variant>
        <vt:lpstr>Tema</vt:lpstr>
      </vt:variant>
      <vt:variant>
        <vt:i4>1</vt:i4>
      </vt:variant>
      <vt:variant>
        <vt:lpstr>Titoli diapositive</vt:lpstr>
      </vt:variant>
      <vt:variant>
        <vt:i4>12</vt:i4>
      </vt:variant>
    </vt:vector>
  </HeadingPairs>
  <TitlesOfParts>
    <vt:vector size="13" baseType="lpstr">
      <vt:lpstr>Capsule</vt:lpstr>
      <vt:lpstr> PROGETTO CO.M.E.T.A.  Il ruolo della Provincia di Varese </vt:lpstr>
      <vt:lpstr>Premessa</vt:lpstr>
      <vt:lpstr>I siti di destinazione</vt:lpstr>
      <vt:lpstr>CAVA FUSI S.p.A.</vt:lpstr>
      <vt:lpstr>CAVA FUSI S.p.A.</vt:lpstr>
      <vt:lpstr>CAVA FUSI S.p.A. </vt:lpstr>
      <vt:lpstr>Ex CAVA CATTANEO</vt:lpstr>
      <vt:lpstr>Ex CAVA CATTANEO</vt:lpstr>
      <vt:lpstr>Ex CAVA CATTANEO</vt:lpstr>
      <vt:lpstr>Le azioni della Provincia di Varese</vt:lpstr>
      <vt:lpstr>Le azioni della Provincia di Varese</vt:lpstr>
      <vt:lpstr>Grazie per l’attenzione</vt:lpstr>
    </vt:vector>
  </TitlesOfParts>
  <Company>PROVINCIA DI VARESE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Progetto  Branding Provincia di Varese</dc:title>
  <dc:creator>PROVINCIA DI VARESE</dc:creator>
  <cp:lastModifiedBy>PierGiuseppe Sibilia</cp:lastModifiedBy>
  <cp:revision>222</cp:revision>
  <cp:lastPrinted>2017-04-03T13:16:12Z</cp:lastPrinted>
  <dcterms:created xsi:type="dcterms:W3CDTF">2003-03-10T15:11:30Z</dcterms:created>
  <dcterms:modified xsi:type="dcterms:W3CDTF">2018-03-21T06:45:10Z</dcterms:modified>
</cp:coreProperties>
</file>