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6" r:id="rId3"/>
    <p:sldId id="278" r:id="rId4"/>
    <p:sldId id="279" r:id="rId5"/>
    <p:sldId id="280" r:id="rId6"/>
    <p:sldId id="281" r:id="rId7"/>
    <p:sldId id="282" r:id="rId8"/>
    <p:sldId id="283" r:id="rId9"/>
    <p:sldId id="277" r:id="rId10"/>
  </p:sldIdLst>
  <p:sldSz cx="12192000" cy="6858000"/>
  <p:notesSz cx="6858000" cy="99472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110" d="100"/>
          <a:sy n="110" d="100"/>
        </p:scale>
        <p:origin x="56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BA5A7-FD2F-481F-95CD-1F2EE8422D99}" type="datetimeFigureOut">
              <a:rPr lang="it-IT" smtClean="0"/>
              <a:pPr/>
              <a:t>20/03/2018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0C1AB-3285-467F-BC1E-281FAE84C82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3630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39AC-5E1F-4DB0-B5C9-854025EC10BE}" type="datetimeFigureOut">
              <a:rPr lang="it-IT" smtClean="0"/>
              <a:pPr/>
              <a:t>20/03/2018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3FCAE-EBDC-4331-AF30-9CD90E774C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51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L_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0" y="408738"/>
            <a:ext cx="12192000" cy="4042311"/>
          </a:xfrm>
        </p:spPr>
        <p:txBody>
          <a:bodyPr/>
          <a:lstStyle/>
          <a:p>
            <a:r>
              <a:rPr lang="it-IT" dirty="0" smtClean="0"/>
              <a:t>Titolo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64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L_intern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" y="1"/>
            <a:ext cx="12190924" cy="6857799"/>
          </a:xfrm>
          <a:prstGeom prst="rect">
            <a:avLst/>
          </a:prstGeom>
        </p:spPr>
      </p:pic>
      <p:sp>
        <p:nvSpPr>
          <p:cNvPr id="9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438963"/>
            <a:ext cx="10363200" cy="880669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056633"/>
                </a:solidFill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sp>
        <p:nvSpPr>
          <p:cNvPr id="10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914400" y="1868506"/>
            <a:ext cx="10363200" cy="441434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Testo</a:t>
            </a:r>
            <a:endParaRPr lang="it-IT" dirty="0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-116781" y="1985289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5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" y="0"/>
            <a:ext cx="12191140" cy="6857920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408737"/>
            <a:ext cx="10972800" cy="5542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Titolo presentazione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392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609585" rtl="0" eaLnBrk="1" latinLnBrk="0" hangingPunct="1">
        <a:spcBef>
          <a:spcPct val="0"/>
        </a:spcBef>
        <a:buNone/>
        <a:defRPr sz="5867" b="1" kern="1200">
          <a:solidFill>
            <a:srgbClr val="056633"/>
          </a:solidFill>
          <a:latin typeface="Helvetica"/>
          <a:ea typeface="+mj-ea"/>
          <a:cs typeface="Helvetica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Dall’Intesa di coordinamento transfrontaliero</a:t>
            </a:r>
            <a:br>
              <a:rPr lang="it-IT" sz="4000" dirty="0" smtClean="0"/>
            </a:br>
            <a:r>
              <a:rPr lang="it-IT" sz="4000" dirty="0" smtClean="0"/>
              <a:t>per la gestione dei materiali inerti</a:t>
            </a:r>
            <a:br>
              <a:rPr lang="it-IT" sz="4000" dirty="0" smtClean="0"/>
            </a:br>
            <a:r>
              <a:rPr lang="it-IT" sz="4000" dirty="0" smtClean="0"/>
              <a:t>fra la Regione Lombardia e il Canton Ticino</a:t>
            </a:r>
            <a:br>
              <a:rPr lang="it-IT" sz="4000" dirty="0" smtClean="0"/>
            </a:br>
            <a:r>
              <a:rPr lang="it-IT" sz="4000" dirty="0" smtClean="0"/>
              <a:t>al Progetto </a:t>
            </a:r>
            <a:r>
              <a:rPr lang="it-IT" sz="4000" dirty="0" err="1" smtClean="0"/>
              <a:t>CO.M.E.T.A.</a:t>
            </a:r>
            <a:endParaRPr lang="it-IT" sz="4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20081" y="4451049"/>
            <a:ext cx="55199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altLang="it-CH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22 marzo 2018</a:t>
            </a:r>
            <a:br>
              <a:rPr lang="it-IT" altLang="it-CH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it-IT" altLang="it-CH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Comunità di lavoro Regio </a:t>
            </a:r>
            <a:r>
              <a:rPr lang="it-IT" altLang="it-CH" sz="2800" dirty="0" err="1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Insubrica</a:t>
            </a:r>
            <a:r>
              <a:rPr lang="it-IT" altLang="it-CH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, Mezzana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103417" y="5232400"/>
            <a:ext cx="4321175" cy="425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it-CH" altLang="it-CH" sz="1200" dirty="0">
                <a:latin typeface="Gill Sans Light" pitchFamily="34" charset="0"/>
              </a:rPr>
              <a:t>Regione Lombardia</a:t>
            </a:r>
            <a:br>
              <a:rPr lang="it-CH" altLang="it-CH" sz="1200" dirty="0">
                <a:latin typeface="Gill Sans Light" pitchFamily="34" charset="0"/>
              </a:rPr>
            </a:br>
            <a:r>
              <a:rPr lang="it-IT" altLang="it-CH" sz="1200" dirty="0">
                <a:latin typeface="Gill Sans Light" pitchFamily="34" charset="0"/>
              </a:rPr>
              <a:t>Direzione Generale Ambiente, Energia e Sviluppo sostenibile</a:t>
            </a:r>
            <a:endParaRPr lang="it-IT" altLang="it-CH" sz="1200" b="1" dirty="0">
              <a:latin typeface="Gill Sans Condensed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90654" y="4621019"/>
            <a:ext cx="5833938" cy="53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46038" rIns="0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it-CH" altLang="it-CH" sz="1600" b="1" dirty="0">
                <a:latin typeface="Calibri" panose="020F0502020204030204" pitchFamily="34" charset="0"/>
              </a:rPr>
              <a:t>Dario Sciunnach</a:t>
            </a:r>
          </a:p>
          <a:p>
            <a:pPr algn="r"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endParaRPr lang="it-CH" altLang="it-CH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9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3"/>
          <p:cNvSpPr txBox="1">
            <a:spLocks/>
          </p:cNvSpPr>
          <p:nvPr/>
        </p:nvSpPr>
        <p:spPr>
          <a:xfrm>
            <a:off x="0" y="-1433228"/>
            <a:ext cx="12192000" cy="4042311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056633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it-CH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Quali sono le motivazioni alla base dell’Intesa del 12 marzo 2015 </a:t>
            </a:r>
            <a:endParaRPr lang="it-IT" sz="32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" y="5050941"/>
            <a:ext cx="6478744" cy="14224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256" y="5050941"/>
            <a:ext cx="6478744" cy="1422400"/>
          </a:xfrm>
          <a:prstGeom prst="rect">
            <a:avLst/>
          </a:prstGeom>
        </p:spPr>
      </p:pic>
      <p:sp>
        <p:nvSpPr>
          <p:cNvPr id="9" name="Segnaposto contenuto 2"/>
          <p:cNvSpPr txBox="1">
            <a:spLocks/>
          </p:cNvSpPr>
          <p:nvPr/>
        </p:nvSpPr>
        <p:spPr>
          <a:xfrm>
            <a:off x="695400" y="1124744"/>
            <a:ext cx="10801200" cy="51845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</a:t>
            </a: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Consolidati rapporti di buon vicinato, condivisione di interessi economici;</a:t>
            </a:r>
          </a:p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Necessità complementari:</a:t>
            </a:r>
          </a:p>
          <a:p>
            <a:pPr marL="857250" marR="0" lvl="1" indent="-45720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3733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Canton Ticino: fabbisogno di materie prime / smaltimento inerti;</a:t>
            </a:r>
          </a:p>
          <a:p>
            <a:pPr marL="857250" marR="0" lvl="1" indent="-45720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it-IT" sz="3733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Lombardia: mantenimento di attività di vendita materie prime / acquisizione di inerti per recuperi ambientali.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/>
        </p:nvCxnSpPr>
        <p:spPr>
          <a:xfrm>
            <a:off x="3719736" y="908720"/>
            <a:ext cx="4351471" cy="55446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8402" y="657881"/>
            <a:ext cx="2906110" cy="269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717032"/>
            <a:ext cx="2880320" cy="255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ccia a destra 12"/>
          <p:cNvSpPr/>
          <p:nvPr/>
        </p:nvSpPr>
        <p:spPr>
          <a:xfrm>
            <a:off x="1919536" y="853821"/>
            <a:ext cx="4464496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A M I A N T O</a:t>
            </a:r>
          </a:p>
        </p:txBody>
      </p:sp>
      <p:sp>
        <p:nvSpPr>
          <p:cNvPr id="14" name="Freccia a destra 13"/>
          <p:cNvSpPr/>
          <p:nvPr/>
        </p:nvSpPr>
        <p:spPr>
          <a:xfrm>
            <a:off x="2327581" y="1424182"/>
            <a:ext cx="4464496" cy="64807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C E N E R I   L E G </a:t>
            </a:r>
            <a:r>
              <a:rPr lang="it-IT" b="1" dirty="0" err="1">
                <a:solidFill>
                  <a:schemeClr val="tx1"/>
                </a:solidFill>
              </a:rPr>
              <a:t>G</a:t>
            </a:r>
            <a:r>
              <a:rPr lang="it-IT" b="1" dirty="0">
                <a:solidFill>
                  <a:schemeClr val="tx1"/>
                </a:solidFill>
              </a:rPr>
              <a:t> E R E</a:t>
            </a:r>
          </a:p>
        </p:txBody>
      </p:sp>
      <p:sp>
        <p:nvSpPr>
          <p:cNvPr id="15" name="Freccia a destra 14"/>
          <p:cNvSpPr/>
          <p:nvPr/>
        </p:nvSpPr>
        <p:spPr>
          <a:xfrm>
            <a:off x="3143672" y="2564904"/>
            <a:ext cx="4464496" cy="64807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P L A S M I X</a:t>
            </a:r>
          </a:p>
        </p:txBody>
      </p:sp>
      <p:sp>
        <p:nvSpPr>
          <p:cNvPr id="16" name="Freccia a destra 15"/>
          <p:cNvSpPr/>
          <p:nvPr/>
        </p:nvSpPr>
        <p:spPr>
          <a:xfrm>
            <a:off x="2735626" y="1994543"/>
            <a:ext cx="4464496" cy="648072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/>
              <a:t>SOLUZIONI / EMULSIONI</a:t>
            </a:r>
          </a:p>
          <a:p>
            <a:pPr algn="ctr"/>
            <a:r>
              <a:rPr lang="it-IT" sz="1100" b="1" dirty="0"/>
              <a:t>A BASE ACQUOSA / OLEOSA</a:t>
            </a:r>
          </a:p>
        </p:txBody>
      </p:sp>
      <p:sp>
        <p:nvSpPr>
          <p:cNvPr id="17" name="Freccia a destra 16"/>
          <p:cNvSpPr/>
          <p:nvPr/>
        </p:nvSpPr>
        <p:spPr>
          <a:xfrm flipH="1">
            <a:off x="4531904" y="3861048"/>
            <a:ext cx="4464496" cy="648072"/>
          </a:xfrm>
          <a:prstGeom prst="rightArrow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L E G N O   P O S T – C O N S U M O</a:t>
            </a:r>
          </a:p>
        </p:txBody>
      </p:sp>
      <p:sp>
        <p:nvSpPr>
          <p:cNvPr id="18" name="Freccia a destra 17"/>
          <p:cNvSpPr/>
          <p:nvPr/>
        </p:nvSpPr>
        <p:spPr>
          <a:xfrm flipH="1">
            <a:off x="4957259" y="4407535"/>
            <a:ext cx="4464496" cy="648072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O L I O   L U B R I F I C A N T E   </a:t>
            </a:r>
            <a:r>
              <a:rPr lang="it-IT" b="1" dirty="0" err="1"/>
              <a:t>E</a:t>
            </a:r>
            <a:r>
              <a:rPr lang="it-IT" b="1" dirty="0"/>
              <a:t> S A U S T O</a:t>
            </a:r>
          </a:p>
        </p:txBody>
      </p:sp>
      <p:sp>
        <p:nvSpPr>
          <p:cNvPr id="19" name="Freccia a destra 18"/>
          <p:cNvSpPr/>
          <p:nvPr/>
        </p:nvSpPr>
        <p:spPr>
          <a:xfrm flipH="1">
            <a:off x="5382614" y="4954022"/>
            <a:ext cx="4464496" cy="64807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I N E R T I</a:t>
            </a:r>
          </a:p>
        </p:txBody>
      </p:sp>
      <p:sp>
        <p:nvSpPr>
          <p:cNvPr id="20" name="Freccia a destra 19"/>
          <p:cNvSpPr/>
          <p:nvPr/>
        </p:nvSpPr>
        <p:spPr>
          <a:xfrm flipH="1">
            <a:off x="5807968" y="5500508"/>
            <a:ext cx="4464496" cy="648072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S C O R I E   P E S A N T I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361310" y="44624"/>
            <a:ext cx="112793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CH" altLang="it-CH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Principali flussi di import/export </a:t>
            </a:r>
            <a:r>
              <a:rPr lang="it-CH" altLang="it-CH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di rifiuti verso </a:t>
            </a:r>
            <a:r>
              <a:rPr lang="it-CH" altLang="it-CH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e dalla Lombardia</a:t>
            </a:r>
            <a:endParaRPr lang="it-IT" sz="3200" b="1" dirty="0"/>
          </a:p>
        </p:txBody>
      </p:sp>
      <p:sp>
        <p:nvSpPr>
          <p:cNvPr id="22" name="Ovale 21"/>
          <p:cNvSpPr/>
          <p:nvPr/>
        </p:nvSpPr>
        <p:spPr>
          <a:xfrm>
            <a:off x="7104112" y="4954022"/>
            <a:ext cx="1224136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983432" y="-13394"/>
            <a:ext cx="1029714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Helvetica"/>
              </a:rPr>
              <a:t>Il percorso di condivisione con lo Stato, la firma, la ratifica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056633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24" name="Segnaposto contenuto 2"/>
          <p:cNvSpPr txBox="1">
            <a:spLocks/>
          </p:cNvSpPr>
          <p:nvPr/>
        </p:nvSpPr>
        <p:spPr>
          <a:xfrm>
            <a:off x="551384" y="1124744"/>
            <a:ext cx="10657184" cy="51845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Osservazioni dalla PCM</a:t>
            </a:r>
          </a:p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  <a:p>
            <a:pPr marL="0" marR="0" lvl="0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 Le raccomandazioni del Consiglio Regionale in sede di ratifica =&gt; 	approvazione con l’astensione di un gruppo consiliare (M5S) ma 	senza voti contrari: </a:t>
            </a:r>
          </a:p>
          <a:p>
            <a:pPr marL="609585" marR="0" lvl="1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373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733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Controlli sui carichi </a:t>
            </a:r>
            <a:r>
              <a:rPr kumimoji="0" lang="it-IT" sz="373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it-IT" sz="3733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CO.M.E.T.A.</a:t>
            </a:r>
            <a:r>
              <a:rPr kumimoji="0" lang="it-IT" sz="373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609585" marR="0" lvl="1" indent="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373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3733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Tracciatura satellitare </a:t>
            </a:r>
            <a:r>
              <a:rPr kumimoji="0" lang="it-IT" sz="373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(&gt; difficoltà tecniche e di </a:t>
            </a:r>
            <a:r>
              <a:rPr kumimoji="0" lang="it-IT" sz="3733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governance</a:t>
            </a:r>
            <a:r>
              <a:rPr kumimoji="0" lang="it-IT" sz="373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candidati progetti in ambito </a:t>
            </a:r>
            <a:r>
              <a:rPr kumimoji="0" lang="it-IT" sz="3733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Interreg</a:t>
            </a:r>
            <a:r>
              <a:rPr kumimoji="0" lang="it-IT" sz="373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I-CH)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5840" y="1593380"/>
            <a:ext cx="5472608" cy="161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4072" y="1317574"/>
            <a:ext cx="3384376" cy="887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arrotondato 16"/>
          <p:cNvSpPr/>
          <p:nvPr/>
        </p:nvSpPr>
        <p:spPr>
          <a:xfrm>
            <a:off x="1631504" y="1412776"/>
            <a:ext cx="6480720" cy="43204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767408" y="-13394"/>
            <a:ext cx="10873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CH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Principali rifiuti inerti importati in Lombardia dal Canton Ticino</a:t>
            </a:r>
            <a:endParaRPr lang="it-CH" sz="32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703512" y="1444134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17 05 04</a:t>
            </a:r>
            <a:r>
              <a:rPr lang="it-IT" dirty="0"/>
              <a:t>: terra e rocce, diverse da quelle di cui alla voce 17 05 03*</a:t>
            </a:r>
          </a:p>
        </p:txBody>
      </p:sp>
      <p:sp>
        <p:nvSpPr>
          <p:cNvPr id="8" name="Rettangolo 7"/>
          <p:cNvSpPr/>
          <p:nvPr/>
        </p:nvSpPr>
        <p:spPr>
          <a:xfrm>
            <a:off x="1703512" y="3609891"/>
            <a:ext cx="8509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17 09 04</a:t>
            </a:r>
            <a:r>
              <a:rPr lang="it-IT" dirty="0"/>
              <a:t>: rifiuti misti dell'attività di costruzione e demolizione, diversi da quelli di cui alle voci 17 09 01*, 17 09 02* e 17 09 03*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703513" y="1852796"/>
            <a:ext cx="575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= Terre e rocce da scavo = materiale di scavo non inquinato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703512" y="4360406"/>
            <a:ext cx="8695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= Rifiuti inerti da costruzione/demolizione = CCW = C&amp;DW = rifiuti edili di origine minerale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39416" y="2276872"/>
            <a:ext cx="10441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Recupero R10 </a:t>
            </a:r>
            <a:r>
              <a:rPr lang="it-IT" dirty="0" smtClean="0"/>
              <a:t>(“trattamento in ambiente terrestre a beneficio dell’agricoltura o dell’ecologia”) </a:t>
            </a:r>
            <a:r>
              <a:rPr lang="it-IT" dirty="0"/>
              <a:t>previa </a:t>
            </a:r>
            <a:r>
              <a:rPr lang="it-IT" dirty="0" smtClean="0"/>
              <a:t>verifica: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 del </a:t>
            </a:r>
            <a:r>
              <a:rPr lang="it-IT" dirty="0"/>
              <a:t>test di cessione ex D.M. </a:t>
            </a:r>
            <a:r>
              <a:rPr lang="it-IT" dirty="0" smtClean="0"/>
              <a:t>05/02/1998 E</a:t>
            </a: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 della </a:t>
            </a:r>
            <a:r>
              <a:rPr lang="it-IT" dirty="0"/>
              <a:t>contaminazione ex. Colonne 1 o 2 della Tab. 1 – Allegato 5 – Titolo V, Parte Quarta </a:t>
            </a:r>
            <a:r>
              <a:rPr lang="it-IT" dirty="0" smtClean="0"/>
              <a:t>del </a:t>
            </a:r>
            <a:r>
              <a:rPr lang="it-IT" dirty="0" err="1" smtClean="0"/>
              <a:t>D.Lgs.</a:t>
            </a:r>
            <a:r>
              <a:rPr lang="it-IT" dirty="0" smtClean="0"/>
              <a:t> 152/2006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295800" y="551723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>
                    <a:lumMod val="50000"/>
                  </a:schemeClr>
                </a:solidFill>
              </a:rPr>
              <a:t>Rapporto </a:t>
            </a:r>
            <a:r>
              <a:rPr lang="it-IT" sz="2400" b="1" dirty="0" smtClean="0">
                <a:solidFill>
                  <a:schemeClr val="bg1">
                    <a:lumMod val="50000"/>
                  </a:schemeClr>
                </a:solidFill>
              </a:rPr>
              <a:t>17 05 04 / (17 05 04 + 17 09 04) = 90% circa</a:t>
            </a:r>
            <a:endParaRPr lang="it-IT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839416" y="4809926"/>
            <a:ext cx="1058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Recupero </a:t>
            </a:r>
            <a:r>
              <a:rPr lang="it-IT" dirty="0" smtClean="0"/>
              <a:t>R5 (“riciclo/recupero di altre sostanze inorganiche”)</a:t>
            </a:r>
            <a:endParaRPr lang="it-IT" dirty="0"/>
          </a:p>
        </p:txBody>
      </p:sp>
      <p:sp>
        <p:nvSpPr>
          <p:cNvPr id="18" name="Rettangolo arrotondato 17"/>
          <p:cNvSpPr/>
          <p:nvPr/>
        </p:nvSpPr>
        <p:spPr>
          <a:xfrm>
            <a:off x="1631504" y="3573016"/>
            <a:ext cx="8568952" cy="7200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  <p:sp>
        <p:nvSpPr>
          <p:cNvPr id="23" name="Titolo 1"/>
          <p:cNvSpPr txBox="1">
            <a:spLocks/>
          </p:cNvSpPr>
          <p:nvPr/>
        </p:nvSpPr>
        <p:spPr>
          <a:xfrm>
            <a:off x="767408" y="274638"/>
            <a:ext cx="10873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it-CH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Natura giuridica dei rifiuti inerti importati</a:t>
            </a:r>
          </a:p>
          <a:p>
            <a:pPr algn="ctr"/>
            <a:r>
              <a:rPr lang="it-CH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 Lombardia dal Canton Ticino</a:t>
            </a:r>
            <a:endParaRPr lang="it-CH" sz="32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703513" y="1852796"/>
            <a:ext cx="5752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= Terre e rocce da scavo = materiale di scavo non inquinato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703512" y="4360406"/>
            <a:ext cx="8695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= Rifiuti inerti da costruzione/demolizione = CCW = C&amp;DW = rifiuti edili di origine minerale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39416" y="2276872"/>
            <a:ext cx="10441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Italia potrebbero essere trattati come </a:t>
            </a:r>
            <a:r>
              <a:rPr lang="it-IT" b="1" u="sng" dirty="0" smtClean="0"/>
              <a:t>sottoprodotti</a:t>
            </a:r>
            <a:r>
              <a:rPr lang="it-IT" dirty="0" smtClean="0"/>
              <a:t>, a  determinate condizioni stabilite dall’art. 184-bis del </a:t>
            </a:r>
            <a:r>
              <a:rPr lang="it-IT" dirty="0" err="1" smtClean="0"/>
              <a:t>D.Lgs.</a:t>
            </a:r>
            <a:r>
              <a:rPr lang="it-IT" dirty="0" smtClean="0"/>
              <a:t> 152/2006, dal </a:t>
            </a:r>
            <a:r>
              <a:rPr lang="it-IT" dirty="0" err="1" smtClean="0"/>
              <a:t>D.M</a:t>
            </a:r>
            <a:r>
              <a:rPr lang="it-IT" dirty="0" smtClean="0"/>
              <a:t> 264/2016, dal d.p.r. 120/2017… e quindi </a:t>
            </a:r>
            <a:r>
              <a:rPr lang="it-IT" b="1" u="sng" dirty="0" smtClean="0"/>
              <a:t>non</a:t>
            </a:r>
            <a:r>
              <a:rPr lang="it-IT" b="1" dirty="0" smtClean="0"/>
              <a:t> assoggettati all’onere </a:t>
            </a:r>
            <a:r>
              <a:rPr lang="it-IT" b="1" dirty="0" err="1" smtClean="0"/>
              <a:t>autorizzativo</a:t>
            </a:r>
            <a:r>
              <a:rPr lang="it-IT" b="1" dirty="0" smtClean="0"/>
              <a:t> proprio dei rifiuti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39416" y="4809926"/>
            <a:ext cx="1058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Sarebbero comunque considerati rifiuti (la demolizione non è equiparata a un’attività di produzione)</a:t>
            </a:r>
            <a:endParaRPr lang="it-IT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1631504" y="1412776"/>
            <a:ext cx="6480720" cy="43204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1703512" y="3609891"/>
            <a:ext cx="8509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17 09 04</a:t>
            </a:r>
            <a:r>
              <a:rPr lang="it-IT" dirty="0"/>
              <a:t>: rifiuti misti dell'attività di costruzione e demolizione, diversi da quelli di cui alle voci 17 09 01*, 17 09 02* e 17 09 03*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1631504" y="3573016"/>
            <a:ext cx="8568952" cy="720080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1703512" y="1444134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17 05 04</a:t>
            </a:r>
            <a:r>
              <a:rPr lang="it-IT" dirty="0"/>
              <a:t>: terra e rocce, diverse da quelle di cui alla voce 17 05 03*</a:t>
            </a:r>
          </a:p>
        </p:txBody>
      </p:sp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912271"/>
              </p:ext>
            </p:extLst>
          </p:nvPr>
        </p:nvGraphicFramePr>
        <p:xfrm>
          <a:off x="2063552" y="3654099"/>
          <a:ext cx="9502701" cy="265860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25452"/>
                <a:gridCol w="896641"/>
                <a:gridCol w="661658"/>
                <a:gridCol w="769830"/>
                <a:gridCol w="748328"/>
                <a:gridCol w="1342371"/>
                <a:gridCol w="1235201"/>
                <a:gridCol w="794460"/>
                <a:gridCol w="814380"/>
                <a:gridCol w="814380"/>
              </a:tblGrid>
              <a:tr h="3630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Autorità</a:t>
                      </a:r>
                      <a:r>
                        <a:rPr lang="en-GB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competente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Impianto di recupero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Identificazione rifiuti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Periodo</a:t>
                      </a: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validità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Quantità autorizzata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61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Nome impianto e numero autorizzazione</a:t>
                      </a:r>
                      <a:endParaRPr lang="it-IT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Indirizzo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Operazione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recupero</a:t>
                      </a:r>
                      <a:endParaRPr lang="it-IT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Tecnologia</a:t>
                      </a:r>
                      <a:r>
                        <a:rPr lang="en-GB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9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utilizzata</a:t>
                      </a:r>
                      <a:endParaRPr lang="it-IT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Codice di Basilea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CER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kg 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0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Regione</a:t>
                      </a: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Lombardia</a:t>
                      </a: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Ambiente, </a:t>
                      </a:r>
                      <a:r>
                        <a:rPr lang="de-DE" sz="11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Energia</a:t>
                      </a: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 </a:t>
                      </a:r>
                      <a:r>
                        <a:rPr lang="de-DE" sz="1100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Sviluppo</a:t>
                      </a: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de-DE" sz="1100" dirty="0" err="1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sostenibile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R5 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Riciclaggio/ recupero di altre sostanze inorganiche</a:t>
                      </a:r>
                      <a:endParaRPr lang="it-IT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 smtClean="0">
                          <a:effectLst/>
                          <a:latin typeface="Arial"/>
                          <a:ea typeface="Times New Roman"/>
                        </a:rPr>
                        <a:t>-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</a:rPr>
                        <a:t>170504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17/03/14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19/01/20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10.000.000 kg/a</a:t>
                      </a:r>
                      <a:endParaRPr lang="it-IT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36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/>
                          <a:ea typeface="Times New Roman"/>
                        </a:rPr>
                        <a:t>170904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20.000.000 kg/a</a:t>
                      </a:r>
                      <a:endParaRPr lang="it-IT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662" marR="656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335360" y="-27384"/>
            <a:ext cx="11233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CH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L’autorizzazione preventiva all’importazione dei </a:t>
            </a:r>
            <a:r>
              <a:rPr lang="it-CH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rifiuti</a:t>
            </a:r>
          </a:p>
          <a:p>
            <a:pPr algn="ctr"/>
            <a:r>
              <a:rPr lang="it-CH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 </a:t>
            </a:r>
            <a:r>
              <a:rPr lang="it-CH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applicazione dell’art. </a:t>
            </a:r>
            <a:r>
              <a:rPr lang="it-CH" sz="3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14, par</a:t>
            </a:r>
            <a:r>
              <a:rPr lang="it-CH" sz="3200" b="1" dirty="0">
                <a:solidFill>
                  <a:srgbClr val="C00000"/>
                </a:solidFill>
                <a:latin typeface="Calibri" panose="020F0502020204030204" pitchFamily="34" charset="0"/>
              </a:rPr>
              <a:t>. 1, Reg. 1013/2006/CE</a:t>
            </a:r>
            <a:endParaRPr lang="it-IT" sz="32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335360" y="3225170"/>
            <a:ext cx="11856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Esempio di scheda tecnica per un impianto lombardo autorizzato, in via </a:t>
            </a:r>
            <a:r>
              <a:rPr lang="it-CH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preventiva, ad </a:t>
            </a:r>
            <a:r>
              <a:rPr lang="it-CH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accogliere inerti dal Canton Ticino</a:t>
            </a:r>
            <a:endParaRPr lang="it-IT" sz="2000" b="1" dirty="0"/>
          </a:p>
        </p:txBody>
      </p:sp>
      <p:sp>
        <p:nvSpPr>
          <p:cNvPr id="17" name="Titolo 1"/>
          <p:cNvSpPr txBox="1">
            <a:spLocks/>
          </p:cNvSpPr>
          <p:nvPr/>
        </p:nvSpPr>
        <p:spPr bwMode="auto">
          <a:xfrm>
            <a:off x="7824192" y="1268760"/>
            <a:ext cx="3744416" cy="1800200"/>
          </a:xfrm>
          <a:prstGeom prst="rect">
            <a:avLst/>
          </a:prstGeom>
          <a:solidFill>
            <a:srgbClr val="C3D69B"/>
          </a:solidFill>
          <a:ln>
            <a:solidFill>
              <a:schemeClr val="accent3">
                <a:lumMod val="75000"/>
              </a:schemeClr>
            </a:solidFill>
          </a:ln>
          <a:extLst/>
        </p:spPr>
        <p:txBody>
          <a:bodyPr anchor="b"/>
          <a:lstStyle>
            <a:lvl1pPr defTabSz="4572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  <a:defRPr/>
            </a:pPr>
            <a:r>
              <a:rPr lang="it-IT" altLang="it-IT" sz="2000" b="1" dirty="0">
                <a:solidFill>
                  <a:srgbClr val="C00000"/>
                </a:solidFill>
              </a:rPr>
              <a:t>Durata:</a:t>
            </a:r>
          </a:p>
          <a:p>
            <a:pPr>
              <a:buNone/>
              <a:defRPr/>
            </a:pPr>
            <a:r>
              <a:rPr lang="it-IT" altLang="it-IT" sz="2000" b="1" dirty="0">
                <a:solidFill>
                  <a:srgbClr val="C00000"/>
                </a:solidFill>
                <a:latin typeface="+mj-lt"/>
                <a:ea typeface="MS PGothic" pitchFamily="34" charset="-128"/>
                <a:cs typeface="Arial" charset="0"/>
              </a:rPr>
              <a:t>Pari a durata autorizzazione</a:t>
            </a:r>
          </a:p>
          <a:p>
            <a:pPr>
              <a:buNone/>
              <a:defRPr/>
            </a:pPr>
            <a:endParaRPr lang="it-IT" altLang="it-IT" sz="2000" b="1" dirty="0">
              <a:solidFill>
                <a:srgbClr val="C00000"/>
              </a:solidFill>
              <a:latin typeface="+mj-lt"/>
              <a:ea typeface="MS PGothic" pitchFamily="34" charset="-128"/>
              <a:cs typeface="Arial" charset="0"/>
            </a:endParaRPr>
          </a:p>
          <a:p>
            <a:pPr>
              <a:buNone/>
              <a:defRPr/>
            </a:pPr>
            <a:r>
              <a:rPr lang="it-IT" altLang="it-IT" sz="2000" b="1" dirty="0">
                <a:solidFill>
                  <a:srgbClr val="C00000"/>
                </a:solidFill>
                <a:latin typeface="+mj-lt"/>
                <a:ea typeface="MS PGothic" pitchFamily="34" charset="-128"/>
                <a:cs typeface="Arial" charset="0"/>
              </a:rPr>
              <a:t>Vincolo su quantitativi:</a:t>
            </a:r>
          </a:p>
          <a:p>
            <a:pPr>
              <a:buNone/>
              <a:defRPr/>
            </a:pPr>
            <a:r>
              <a:rPr lang="it-IT" altLang="it-IT" sz="2000" b="1" dirty="0">
                <a:solidFill>
                  <a:srgbClr val="C00000"/>
                </a:solidFill>
                <a:latin typeface="+mj-lt"/>
                <a:ea typeface="MS PGothic" pitchFamily="34" charset="-128"/>
                <a:cs typeface="Arial" charset="0"/>
              </a:rPr>
              <a:t>≤ 50% della capacità autorizzata</a:t>
            </a:r>
            <a:endParaRPr lang="it-IT" altLang="it-IT" sz="2800" b="1" dirty="0">
              <a:solidFill>
                <a:srgbClr val="000000"/>
              </a:solidFill>
              <a:latin typeface="+mj-lt"/>
              <a:ea typeface="MS PGothic" pitchFamily="34" charset="-128"/>
              <a:cs typeface="Arial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1242435"/>
            <a:ext cx="4896544" cy="19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5680" y="980728"/>
            <a:ext cx="3600400" cy="909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39416" y="274638"/>
            <a:ext cx="10657184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32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Helvetica"/>
              </a:rPr>
              <a:t>Quindi: su quali principi si fonda l’attività comune in corso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rgbClr val="056633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767408" y="1124744"/>
            <a:ext cx="10441160" cy="9361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marR="0" lvl="0" indent="-514350" algn="just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arenR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Principio di precauzione e attenzione alla qualità ambientale, senza deprimere le dinamiche economiche;</a:t>
            </a:r>
          </a:p>
          <a:p>
            <a:pPr marL="514350" marR="0" lvl="0" indent="-51435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AutoNum type="arabicParenR"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67408" y="2187634"/>
            <a:ext cx="106571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defTabSz="609585">
              <a:spcBef>
                <a:spcPct val="20000"/>
              </a:spcBef>
            </a:pPr>
            <a:r>
              <a:rPr lang="it-IT" sz="2800" dirty="0" smtClean="0">
                <a:latin typeface="Helvetica"/>
                <a:cs typeface="Helvetica"/>
              </a:rPr>
              <a:t>2) 	Incentivazione del «pieno carico»: minor numero di viaggi =&gt; minor traffico (viabilità) =&gt; </a:t>
            </a:r>
            <a:r>
              <a:rPr lang="it-IT" sz="2800" dirty="0" err="1" smtClean="0">
                <a:latin typeface="Helvetica"/>
                <a:cs typeface="Helvetica"/>
              </a:rPr>
              <a:t>desaturazione</a:t>
            </a:r>
            <a:r>
              <a:rPr lang="it-IT" sz="2800" dirty="0" smtClean="0">
                <a:latin typeface="Helvetica"/>
                <a:cs typeface="Helvetica"/>
              </a:rPr>
              <a:t> traffico =&gt; minor inquinamento ambientale (emissioni, acustico);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767408" y="3699415"/>
            <a:ext cx="105131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09585">
              <a:spcBef>
                <a:spcPct val="20000"/>
              </a:spcBef>
              <a:defRPr/>
            </a:pPr>
            <a:r>
              <a:rPr lang="it-IT" sz="2800" dirty="0" smtClean="0">
                <a:latin typeface="Helvetica"/>
                <a:cs typeface="Helvetica"/>
              </a:rPr>
              <a:t>3) 	Fornire un contributo al miglior coordinamento della attività di 	controllo e delle operazioni doganali, es. in caso di 	respingimento 	[non valgono gli Accordi di </a:t>
            </a:r>
            <a:r>
              <a:rPr lang="it-IT" sz="2800" dirty="0" err="1" smtClean="0">
                <a:latin typeface="Helvetica"/>
                <a:cs typeface="Helvetica"/>
              </a:rPr>
              <a:t>Shengen</a:t>
            </a:r>
            <a:r>
              <a:rPr lang="it-IT" sz="2800" dirty="0" smtClean="0">
                <a:latin typeface="Helvetica"/>
                <a:cs typeface="Helvetica"/>
              </a:rPr>
              <a:t>];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767408" y="5211197"/>
            <a:ext cx="10441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09585">
              <a:spcBef>
                <a:spcPct val="20000"/>
              </a:spcBef>
              <a:defRPr/>
            </a:pPr>
            <a:r>
              <a:rPr lang="it-IT" sz="2800" dirty="0" smtClean="0">
                <a:latin typeface="Helvetica"/>
                <a:cs typeface="Helvetica"/>
              </a:rPr>
              <a:t>4) Condivisione di standard analitici e dei relativi dati =&gt; 	monitoraggio dei flussi.</a:t>
            </a:r>
          </a:p>
        </p:txBody>
      </p:sp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" y="5050941"/>
            <a:ext cx="6478744" cy="14224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256" y="5050941"/>
            <a:ext cx="6478744" cy="142240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2675180" y="1484784"/>
            <a:ext cx="687720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CH" sz="3200" b="1" kern="0" dirty="0">
                <a:latin typeface="Calibri" panose="020F0502020204030204" pitchFamily="34" charset="0"/>
              </a:rPr>
              <a:t>Grazie per </a:t>
            </a:r>
            <a:r>
              <a:rPr lang="it-CH" sz="3200" b="1" kern="0" dirty="0" smtClean="0">
                <a:latin typeface="Calibri" panose="020F0502020204030204" pitchFamily="34" charset="0"/>
              </a:rPr>
              <a:t>l’attenzione</a:t>
            </a:r>
          </a:p>
          <a:p>
            <a:pPr algn="ctr"/>
            <a:endParaRPr lang="it-CH" sz="3200" b="1" kern="0" dirty="0" smtClean="0">
              <a:latin typeface="Calibri" panose="020F0502020204030204" pitchFamily="34" charset="0"/>
            </a:endParaRPr>
          </a:p>
          <a:p>
            <a:pPr algn="ctr"/>
            <a:r>
              <a:rPr lang="it-CH" sz="3200" b="1" kern="0" dirty="0" smtClean="0">
                <a:latin typeface="Calibri" panose="020F0502020204030204" pitchFamily="34" charset="0"/>
              </a:rPr>
              <a:t>dario_sciunnach@regione.lombardia.it</a:t>
            </a:r>
            <a:endParaRPr lang="it-CH" sz="3200" dirty="0">
              <a:latin typeface="Calibri" panose="020F050202020403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7328" y="6536378"/>
            <a:ext cx="3402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solidFill>
                  <a:schemeClr val="bg1"/>
                </a:solidFill>
              </a:rPr>
              <a:t>Workshop Intesa inerti – Mezzana, 22 marzo  2018</a:t>
            </a:r>
          </a:p>
        </p:txBody>
      </p:sp>
    </p:spTree>
    <p:extLst>
      <p:ext uri="{BB962C8B-B14F-4D97-AF65-F5344CB8AC3E}">
        <p14:creationId xmlns:p14="http://schemas.microsoft.com/office/powerpoint/2010/main" val="37890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733</Words>
  <Application>Microsoft Office PowerPoint</Application>
  <PresentationFormat>Widescreen</PresentationFormat>
  <Paragraphs>96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MS PGothic</vt:lpstr>
      <vt:lpstr>Arial</vt:lpstr>
      <vt:lpstr>Calibri</vt:lpstr>
      <vt:lpstr>Gill Sans Condensed</vt:lpstr>
      <vt:lpstr>Gill Sans Light</vt:lpstr>
      <vt:lpstr>Helvetica</vt:lpstr>
      <vt:lpstr>Times New Roman</vt:lpstr>
      <vt:lpstr>Wingdings</vt:lpstr>
      <vt:lpstr>1_Tema di Office</vt:lpstr>
      <vt:lpstr>Dall’Intesa di coordinamento transfrontaliero per la gestione dei materiali inerti fra la Regione Lombardia e il Canton Ticino al Progetto CO.M.E.T.A.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Regione Lombardia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Dario Sciunnach</dc:creator>
  <cp:lastModifiedBy>Dario Sciunnach</cp:lastModifiedBy>
  <cp:revision>58</cp:revision>
  <cp:lastPrinted>2015-03-10T17:39:52Z</cp:lastPrinted>
  <dcterms:created xsi:type="dcterms:W3CDTF">2015-03-10T11:40:13Z</dcterms:created>
  <dcterms:modified xsi:type="dcterms:W3CDTF">2018-03-20T07:30:13Z</dcterms:modified>
</cp:coreProperties>
</file>