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2" r:id="rId9"/>
    <p:sldId id="265" r:id="rId10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4684" autoAdjust="0"/>
  </p:normalViewPr>
  <p:slideViewPr>
    <p:cSldViewPr snapToGrid="0" snapToObjects="1">
      <p:cViewPr varScale="1">
        <p:scale>
          <a:sx n="81" d="100"/>
          <a:sy n="81" d="100"/>
        </p:scale>
        <p:origin x="839" y="7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L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0" y="306553"/>
            <a:ext cx="9144000" cy="3031733"/>
          </a:xfrm>
        </p:spPr>
        <p:txBody>
          <a:bodyPr/>
          <a:lstStyle/>
          <a:p>
            <a:r>
              <a:rPr lang="it-IT" dirty="0" smtClean="0"/>
              <a:t>Titolo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371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L_intern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" y="0"/>
            <a:ext cx="9143193" cy="5143349"/>
          </a:xfrm>
          <a:prstGeom prst="rect">
            <a:avLst/>
          </a:prstGeom>
        </p:spPr>
      </p:pic>
      <p:sp>
        <p:nvSpPr>
          <p:cNvPr id="9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329222"/>
            <a:ext cx="7772400" cy="660502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056633"/>
                </a:solidFill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sp>
        <p:nvSpPr>
          <p:cNvPr id="10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1401379"/>
            <a:ext cx="7772400" cy="33107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Testo</a:t>
            </a:r>
            <a:endParaRPr lang="it-IT" dirty="0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-87586" y="14889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266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" y="0"/>
            <a:ext cx="9143355" cy="514344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306553"/>
            <a:ext cx="8229600" cy="415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Titolo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49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56633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ambiente.it/pagina/sisp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notifica di importazione: le procedure «a destino»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3338286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Helvetica"/>
                <a:cs typeface="Helvetica"/>
              </a:rPr>
              <a:t>Mezzana, 22 Marzo 2018</a:t>
            </a:r>
            <a:endParaRPr lang="it-IT" sz="20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504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Istruttoria per la valutazione della notifica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071933"/>
            <a:ext cx="7772400" cy="3310759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it-IT" dirty="0" smtClean="0"/>
              <a:t>Correttezza/ completezza documenti di </a:t>
            </a:r>
            <a:r>
              <a:rPr lang="it-IT" dirty="0" smtClean="0"/>
              <a:t>notifica e allegati, in particolare: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smtClean="0"/>
              <a:t>Chiara individuazione del produttore e del luogo di produzione del rifiuto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smtClean="0"/>
              <a:t>Rispondenza analitica del rifiuto: corretta classificazione </a:t>
            </a:r>
            <a:r>
              <a:rPr lang="it-IT" dirty="0" smtClean="0"/>
              <a:t>e conformità ai criteri di accettazione dell’impianto di destino (CSC – Test sull’eluato)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smtClean="0"/>
              <a:t>Validità autorizzazioni dei trasportatori (iscrizione Albo)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smtClean="0"/>
              <a:t>Conformità del contratto (</a:t>
            </a:r>
            <a:r>
              <a:rPr lang="it-IT" dirty="0" err="1" smtClean="0"/>
              <a:t>not</a:t>
            </a:r>
            <a:r>
              <a:rPr lang="it-IT" dirty="0" smtClean="0"/>
              <a:t>.- dest.) agli obblighi del Reg. CE 1013/06 (Ripresa rifiuti, emissione certificato di recupero)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 smtClean="0"/>
              <a:t>Idoneità della copertura fideiussoria prestata a favore dell’Autorità di partenza</a:t>
            </a:r>
          </a:p>
          <a:p>
            <a:pPr algn="just"/>
            <a:endParaRPr lang="it-IT" dirty="0" smtClean="0"/>
          </a:p>
          <a:p>
            <a:pPr algn="just"/>
            <a:endParaRPr lang="it-IT" dirty="0" smtClean="0"/>
          </a:p>
          <a:p>
            <a:pPr algn="just"/>
            <a:endParaRPr lang="it-IT" dirty="0" smtClean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308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Istruttoria per la valutazione della notifica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r>
              <a:rPr lang="it-IT" dirty="0" smtClean="0"/>
              <a:t>L’istruttoria può evidenziare carenze che il notificatore è chiamato ad integrare.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Quando la notifica è correttamente integrata viene richiesto il versamento degli oneri </a:t>
            </a:r>
            <a:r>
              <a:rPr lang="it-IT" dirty="0"/>
              <a:t>amministrativi previsti dal DM 370/98 </a:t>
            </a:r>
            <a:r>
              <a:rPr lang="it-IT" dirty="0" smtClean="0"/>
              <a:t>(€ 25,82 per ogni spedizione).</a:t>
            </a:r>
          </a:p>
          <a:p>
            <a:pPr algn="just"/>
            <a:r>
              <a:rPr lang="it-IT" dirty="0" smtClean="0"/>
              <a:t>In seguito viene rilasciata l’autorizzazione della notifica di importazione i cui contenuti sono prescrittivi e vincolanti: il mancato rispetto delle condizioni della notifica può comportare la revoca della stessa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233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Obblighi da osservare dopo il rilascio dell’autorizzazione all’importazione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136974"/>
            <a:ext cx="7772400" cy="3310759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it-IT" u="sng" dirty="0" smtClean="0"/>
              <a:t>Il notificatore</a:t>
            </a:r>
            <a:r>
              <a:rPr lang="it-IT" dirty="0" smtClean="0"/>
              <a:t> autorizzato deve comunicare alle AC (</a:t>
            </a:r>
            <a:r>
              <a:rPr lang="it-IT" b="1" dirty="0" smtClean="0"/>
              <a:t>A</a:t>
            </a:r>
            <a:r>
              <a:rPr lang="it-IT" dirty="0" smtClean="0"/>
              <a:t>utorità </a:t>
            </a:r>
            <a:r>
              <a:rPr lang="it-IT" b="1" dirty="0"/>
              <a:t>C</a:t>
            </a:r>
            <a:r>
              <a:rPr lang="it-IT" dirty="0" smtClean="0"/>
              <a:t>ompetenti di partenza e destino) e ad ARPA, con almeno 3 giorni lavorativi di anticipo, la data effettiva di inizio delle spedizioni.</a:t>
            </a:r>
          </a:p>
          <a:p>
            <a:pPr algn="just">
              <a:spcAft>
                <a:spcPts val="1200"/>
              </a:spcAft>
            </a:pPr>
            <a:r>
              <a:rPr lang="it-IT" i="1" dirty="0" smtClean="0"/>
              <a:t>Il rispetto di tale obbligo è fondamentale per la pianificazione delle ispezioni sugli impianti da parte di ARPA. 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Ogni variazione alla pianificazione delle spedizioni deve essere tempestivamente comunicata e deve rispettare la tempistica dei 3 giorni lavorativi, fatte salve le </a:t>
            </a:r>
            <a:r>
              <a:rPr lang="it-IT" dirty="0" err="1" smtClean="0"/>
              <a:t>ripianificazioni</a:t>
            </a:r>
            <a:r>
              <a:rPr lang="it-IT" dirty="0" smtClean="0"/>
              <a:t> dovute a cause di forza maggiore.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Il documento di movimento (mod.1B) accompagna la spedizione del rifiuto</a:t>
            </a:r>
          </a:p>
          <a:p>
            <a:pPr>
              <a:spcAft>
                <a:spcPts val="1200"/>
              </a:spcAft>
            </a:pPr>
            <a:endParaRPr lang="it-IT" i="1" dirty="0" smtClean="0"/>
          </a:p>
          <a:p>
            <a:pPr>
              <a:spcAft>
                <a:spcPts val="1200"/>
              </a:spcAft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8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Obblighi da osservare dopo il rilascio dell’autorizzazione all’importazione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r>
              <a:rPr lang="it-IT" u="sng" dirty="0" smtClean="0"/>
              <a:t>Il destinatario</a:t>
            </a:r>
            <a:r>
              <a:rPr lang="it-IT" dirty="0" smtClean="0"/>
              <a:t> deve confermare alle AC </a:t>
            </a:r>
            <a:r>
              <a:rPr lang="it-IT" u="sng" dirty="0" smtClean="0"/>
              <a:t>il ricevimento</a:t>
            </a:r>
            <a:r>
              <a:rPr lang="it-IT" dirty="0" smtClean="0"/>
              <a:t> del rifiuto </a:t>
            </a:r>
            <a:r>
              <a:rPr lang="it-IT" dirty="0" smtClean="0"/>
              <a:t>entro </a:t>
            </a:r>
            <a:r>
              <a:rPr lang="it-IT" dirty="0"/>
              <a:t>3 giorni </a:t>
            </a:r>
            <a:r>
              <a:rPr lang="it-IT" dirty="0" smtClean="0"/>
              <a:t>dal conferimento in impianto.</a:t>
            </a:r>
            <a:endParaRPr lang="it-IT" i="1" dirty="0" smtClean="0"/>
          </a:p>
          <a:p>
            <a:pPr algn="just">
              <a:spcAft>
                <a:spcPts val="1200"/>
              </a:spcAft>
            </a:pPr>
            <a:r>
              <a:rPr lang="it-IT" u="sng" dirty="0"/>
              <a:t>Il destinatario</a:t>
            </a:r>
            <a:r>
              <a:rPr lang="it-IT" dirty="0"/>
              <a:t> deve </a:t>
            </a:r>
            <a:r>
              <a:rPr lang="it-IT" dirty="0" smtClean="0"/>
              <a:t>certificare </a:t>
            </a:r>
            <a:r>
              <a:rPr lang="it-IT" dirty="0"/>
              <a:t>alle AC </a:t>
            </a:r>
            <a:r>
              <a:rPr lang="it-IT" u="sng" dirty="0" smtClean="0"/>
              <a:t>l’effettivo recupero</a:t>
            </a:r>
            <a:r>
              <a:rPr lang="it-IT" dirty="0" smtClean="0"/>
              <a:t> del rifiuto completando il documento di movimento (casella 19).</a:t>
            </a:r>
          </a:p>
          <a:p>
            <a:pPr algn="just">
              <a:spcAft>
                <a:spcPts val="1200"/>
              </a:spcAft>
            </a:pPr>
            <a:r>
              <a:rPr lang="it-IT" i="1" dirty="0" smtClean="0"/>
              <a:t>Le AC verificano la completa e corretta compilazione del documento di movimento, imponendo a notificatore e/o destinatario eventuali misure correttive da adottarsi.</a:t>
            </a:r>
            <a:endParaRPr lang="it-IT" i="1" dirty="0"/>
          </a:p>
          <a:p>
            <a:pPr algn="just">
              <a:spcAft>
                <a:spcPts val="1200"/>
              </a:spcAft>
            </a:pPr>
            <a:r>
              <a:rPr lang="it-IT" i="1" dirty="0" smtClean="0"/>
              <a:t>Regione Lombardia potrà demandare tali verifiche ad ARPA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13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799" y="24422"/>
            <a:ext cx="7962441" cy="660502"/>
          </a:xfrm>
        </p:spPr>
        <p:txBody>
          <a:bodyPr>
            <a:normAutofit fontScale="90000"/>
          </a:bodyPr>
          <a:lstStyle/>
          <a:p>
            <a:pPr algn="just">
              <a:spcAft>
                <a:spcPts val="1200"/>
              </a:spcAft>
            </a:pPr>
            <a:r>
              <a:rPr lang="it-IT" dirty="0"/>
              <a:t>Ripresa del </a:t>
            </a:r>
            <a:r>
              <a:rPr lang="it-IT" dirty="0" smtClean="0"/>
              <a:t>carico respinto </a:t>
            </a:r>
            <a:r>
              <a:rPr lang="it-IT" dirty="0"/>
              <a:t>e gestione dei carichi </a:t>
            </a:r>
            <a:r>
              <a:rPr lang="it-IT" dirty="0" smtClean="0"/>
              <a:t>oggetto di controllo di ARPA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799" y="732991"/>
            <a:ext cx="7962441" cy="3985313"/>
          </a:xfrm>
        </p:spPr>
        <p:txBody>
          <a:bodyPr/>
          <a:lstStyle/>
          <a:p>
            <a:pPr algn="just"/>
            <a:r>
              <a:rPr lang="it-IT" dirty="0" smtClean="0"/>
              <a:t>Il protocollo operativo (rev. 2018) dettaglia le procedure relative a:</a:t>
            </a:r>
          </a:p>
          <a:p>
            <a:pPr marL="285750" indent="-285750" algn="jus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it-IT" u="sng" dirty="0" smtClean="0"/>
              <a:t>Obbligo di ripresa del rifiuto </a:t>
            </a:r>
            <a:r>
              <a:rPr lang="it-IT" b="1" u="sng" dirty="0" smtClean="0"/>
              <a:t>respinto</a:t>
            </a:r>
            <a:r>
              <a:rPr lang="it-IT" u="sng" dirty="0" smtClean="0"/>
              <a:t>:</a:t>
            </a:r>
            <a:r>
              <a:rPr lang="it-IT" dirty="0" smtClean="0"/>
              <a:t> ove il destinatario rilevi, in base alla proprie procedure di accettazione, che il rifiuto non è conforme, respinge la spedizione dandone comunicazione alle AC. Il notificatore, previo assenso delle AC, riporta il rifiuto presso il luogo di origine.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u="sng" dirty="0" smtClean="0"/>
              <a:t>Carico accettato ma risultato </a:t>
            </a:r>
            <a:r>
              <a:rPr lang="it-IT" b="1" u="sng" dirty="0" smtClean="0"/>
              <a:t>non conforme </a:t>
            </a:r>
            <a:r>
              <a:rPr lang="it-IT" u="sng" dirty="0" smtClean="0"/>
              <a:t>in base alle analisi di ARPA:</a:t>
            </a:r>
            <a:r>
              <a:rPr lang="it-IT" dirty="0" smtClean="0"/>
              <a:t> il carico depositato presso l’area di quarantena, previo nulla osta di RL, viene: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recuperato con altra operazione autorizzata presso il sito di destino o,</a:t>
            </a:r>
          </a:p>
          <a:p>
            <a:pPr marL="742950" lvl="1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</a:t>
            </a:r>
            <a:r>
              <a:rPr lang="it-IT" sz="18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rasferito ad altro impianto autorizzato per il corretto recupero.</a:t>
            </a:r>
          </a:p>
          <a:p>
            <a:pPr marL="285750" indent="-285750" algn="jus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it-IT" u="sng" dirty="0" smtClean="0"/>
              <a:t>Carico accettato e risultato </a:t>
            </a:r>
            <a:r>
              <a:rPr lang="it-IT" b="1" u="sng" dirty="0" smtClean="0"/>
              <a:t>conforme</a:t>
            </a:r>
            <a:r>
              <a:rPr lang="it-IT" dirty="0" smtClean="0"/>
              <a:t>: RL rilascia nulla osta al definitivo recupero.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818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6720" y="0"/>
            <a:ext cx="8229600" cy="2304250"/>
          </a:xfrm>
        </p:spPr>
        <p:txBody>
          <a:bodyPr>
            <a:noAutofit/>
          </a:bodyPr>
          <a:lstStyle/>
          <a:p>
            <a:pPr algn="just"/>
            <a:r>
              <a:rPr lang="it-IT" sz="2700" dirty="0"/>
              <a:t>S</a:t>
            </a:r>
            <a:r>
              <a:rPr lang="it-IT" sz="2700" dirty="0" smtClean="0"/>
              <a:t>ISPED </a:t>
            </a:r>
            <a:r>
              <a:rPr lang="it-IT" sz="2700" dirty="0"/>
              <a:t>- Sistema informatico di raccolta dati per le ispezioni sulle spedizioni di rifiuti autorizzate con procedura di notifica ed autorizzazione preventiva scritta ai sensi del Regolamento (CE) n. </a:t>
            </a:r>
            <a:r>
              <a:rPr lang="it-IT" sz="2700" dirty="0"/>
              <a:t>1013/2006.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6720" y="2353056"/>
            <a:ext cx="8229600" cy="2193829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it-IT" dirty="0" smtClean="0"/>
              <a:t>Come </a:t>
            </a:r>
            <a:r>
              <a:rPr lang="it-IT" dirty="0"/>
              <a:t>previsto dal </a:t>
            </a:r>
            <a:r>
              <a:rPr lang="it-IT" i="1" dirty="0" smtClean="0"/>
              <a:t>Piano </a:t>
            </a:r>
            <a:r>
              <a:rPr lang="it-IT" i="1" dirty="0"/>
              <a:t>nazionale delle ispezioni </a:t>
            </a:r>
            <a:r>
              <a:rPr lang="it-IT" i="1" dirty="0" smtClean="0"/>
              <a:t>relativo spedizioni </a:t>
            </a:r>
            <a:r>
              <a:rPr lang="it-IT" i="1" dirty="0"/>
              <a:t>di rifiuti e del relativo recupero o </a:t>
            </a:r>
            <a:r>
              <a:rPr lang="it-IT" i="1" dirty="0" smtClean="0"/>
              <a:t>smaltimento </a:t>
            </a:r>
            <a:r>
              <a:rPr lang="it-IT" dirty="0" smtClean="0"/>
              <a:t>adottato DM 22/12/2016 </a:t>
            </a:r>
            <a:r>
              <a:rPr lang="it-IT" dirty="0"/>
              <a:t>in recepimento del Regolamento (UE) n.660/2014, è stato predisposto </a:t>
            </a:r>
            <a:r>
              <a:rPr lang="it-IT" dirty="0"/>
              <a:t>dal </a:t>
            </a:r>
            <a:r>
              <a:rPr lang="it-IT" dirty="0" smtClean="0"/>
              <a:t>MATTM un </a:t>
            </a:r>
            <a:r>
              <a:rPr lang="it-IT" dirty="0"/>
              <a:t>sistema informatico ai fini ispettivi, per la raccolta dei dati relativi alle spedizioni di rifiuti </a:t>
            </a:r>
            <a:r>
              <a:rPr lang="it-IT" dirty="0" smtClean="0"/>
              <a:t>che </a:t>
            </a:r>
            <a:r>
              <a:rPr lang="it-IT" dirty="0"/>
              <a:t>permette la pianificazione delle ispezioni da parte degli Organi di </a:t>
            </a:r>
            <a:r>
              <a:rPr lang="it-IT" dirty="0" smtClean="0"/>
              <a:t>controllo a livello nazionale.</a:t>
            </a:r>
            <a:endParaRPr lang="it-IT" b="1" dirty="0" smtClean="0"/>
          </a:p>
          <a:p>
            <a:pPr algn="just">
              <a:spcAft>
                <a:spcPts val="1200"/>
              </a:spcAft>
            </a:pPr>
            <a:r>
              <a:rPr lang="it-IT" dirty="0">
                <a:solidFill>
                  <a:srgbClr val="056633"/>
                </a:solidFill>
                <a:hlinkClick r:id="rId2"/>
              </a:rPr>
              <a:t>http://www.minambiente.it/pagina/sisped</a:t>
            </a:r>
            <a:endParaRPr lang="it-IT" dirty="0">
              <a:solidFill>
                <a:srgbClr val="056633"/>
              </a:solidFill>
            </a:endParaRPr>
          </a:p>
          <a:p>
            <a:pPr algn="just">
              <a:spcAft>
                <a:spcPts val="1200"/>
              </a:spcAft>
            </a:pPr>
            <a:endParaRPr lang="it-IT" i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98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Obblighi compilazione </a:t>
            </a:r>
            <a:r>
              <a:rPr lang="it-IT" sz="3200" dirty="0"/>
              <a:t>SISPED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1144" y="1832741"/>
            <a:ext cx="7772400" cy="3310759"/>
          </a:xfrm>
        </p:spPr>
        <p:txBody>
          <a:bodyPr/>
          <a:lstStyle/>
          <a:p>
            <a:pPr algn="just"/>
            <a:r>
              <a:rPr lang="it-IT" u="sng" dirty="0" smtClean="0"/>
              <a:t>Dal </a:t>
            </a:r>
            <a:r>
              <a:rPr lang="it-IT" u="sng" dirty="0"/>
              <a:t>1° giungo 2017 il destinatario</a:t>
            </a:r>
            <a:r>
              <a:rPr lang="it-IT" dirty="0"/>
              <a:t> deve </a:t>
            </a:r>
            <a:r>
              <a:rPr lang="it-IT" dirty="0" smtClean="0"/>
              <a:t>adempiere </a:t>
            </a:r>
            <a:r>
              <a:rPr lang="it-IT" dirty="0"/>
              <a:t>agli obblighi di compilazione </a:t>
            </a:r>
            <a:r>
              <a:rPr lang="it-IT" dirty="0" smtClean="0"/>
              <a:t>del SISPED inserendo i </a:t>
            </a:r>
            <a:r>
              <a:rPr lang="it-IT" dirty="0"/>
              <a:t>dati relativi alla conferma di ricevimento dei rifiuti e al certificato di avvenuto recupero </a:t>
            </a:r>
            <a:r>
              <a:rPr lang="it-IT" dirty="0" smtClean="0"/>
              <a:t>ai </a:t>
            </a:r>
            <a:r>
              <a:rPr lang="it-IT" dirty="0"/>
              <a:t>sensi dell’art.16 del </a:t>
            </a:r>
            <a:r>
              <a:rPr lang="it-IT" dirty="0" smtClean="0"/>
              <a:t>Reg.CE1013/06</a:t>
            </a:r>
            <a:r>
              <a:rPr lang="it-IT" dirty="0"/>
              <a:t>, per ciascuna spedizione ricevuta</a:t>
            </a:r>
            <a:r>
              <a:rPr lang="it-IT" dirty="0" smtClean="0"/>
              <a:t>.</a:t>
            </a:r>
          </a:p>
          <a:p>
            <a:endParaRPr lang="it-IT" u="sng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0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9912" y="816902"/>
            <a:ext cx="7772400" cy="660502"/>
          </a:xfrm>
        </p:spPr>
        <p:txBody>
          <a:bodyPr>
            <a:noAutofit/>
          </a:bodyPr>
          <a:lstStyle/>
          <a:p>
            <a:pPr algn="ctr"/>
            <a:r>
              <a:rPr lang="it-IT" sz="5400" dirty="0" smtClean="0"/>
              <a:t>Grazie per l’attenzione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06624" y="2566416"/>
            <a:ext cx="5751576" cy="1865376"/>
          </a:xfrm>
        </p:spPr>
        <p:txBody>
          <a:bodyPr/>
          <a:lstStyle/>
          <a:p>
            <a:r>
              <a:rPr lang="it-IT" sz="1400" b="1" dirty="0" smtClean="0"/>
              <a:t>Regione </a:t>
            </a:r>
            <a:r>
              <a:rPr lang="it-IT" sz="1400" b="1" dirty="0"/>
              <a:t>Lombardia</a:t>
            </a:r>
            <a:br>
              <a:rPr lang="it-IT" sz="1400" b="1" dirty="0"/>
            </a:br>
            <a:r>
              <a:rPr lang="it-IT" sz="1400" b="1" dirty="0"/>
              <a:t>D.G. Ambiente Energia e Sviluppo Sostenibile</a:t>
            </a:r>
            <a:br>
              <a:rPr lang="it-IT" sz="1400" b="1" dirty="0"/>
            </a:br>
            <a:r>
              <a:rPr lang="it-IT" sz="1400" b="1" dirty="0"/>
              <a:t>U.O. Valutazione e Autorizzazioni Ambientali</a:t>
            </a:r>
            <a:br>
              <a:rPr lang="it-IT" sz="1400" b="1" dirty="0"/>
            </a:br>
            <a:r>
              <a:rPr lang="it-IT" sz="1400" b="1" dirty="0" err="1"/>
              <a:t>u.o</a:t>
            </a:r>
            <a:r>
              <a:rPr lang="it-IT" sz="1400" b="1" dirty="0"/>
              <a:t>. Gestione e spedizioni di sostanze e rifiuti pericolosi</a:t>
            </a:r>
            <a:br>
              <a:rPr lang="it-IT" sz="1400" b="1" dirty="0"/>
            </a:br>
            <a:r>
              <a:rPr lang="it-IT" sz="1400" b="1" dirty="0"/>
              <a:t>Palazzo Lombardia - Nucleo 3 - 6° Piano - ALA GIALLA - Stanza 71</a:t>
            </a:r>
            <a:br>
              <a:rPr lang="it-IT" sz="1400" b="1" dirty="0"/>
            </a:br>
            <a:r>
              <a:rPr lang="it-IT" sz="1400" b="1" dirty="0"/>
              <a:t>Piazza Città di Lombardia, 1 - 20124 Milano</a:t>
            </a:r>
            <a:br>
              <a:rPr lang="it-IT" sz="1400" b="1" dirty="0"/>
            </a:br>
            <a:r>
              <a:rPr lang="it-IT" sz="1400" b="1" dirty="0"/>
              <a:t>PEC: ambiente@pec.regione.lombardia.it</a:t>
            </a:r>
            <a:br>
              <a:rPr lang="it-IT" sz="1400" b="1" dirty="0"/>
            </a:br>
            <a:r>
              <a:rPr lang="it-IT" sz="1400" b="1" dirty="0"/>
              <a:t>Tel. 02 6765 </a:t>
            </a:r>
            <a:r>
              <a:rPr lang="it-IT" sz="1400" b="1" dirty="0" smtClean="0"/>
              <a:t>6707 - 4116</a:t>
            </a:r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33546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661</Words>
  <Application>Microsoft Office PowerPoint</Application>
  <PresentationFormat>Presentazione su schermo (16:9)</PresentationFormat>
  <Paragraphs>40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Helvetica</vt:lpstr>
      <vt:lpstr>Tema di Office</vt:lpstr>
      <vt:lpstr>La notifica di importazione: le procedure «a destino»</vt:lpstr>
      <vt:lpstr>Istruttoria per la valutazione della notifica</vt:lpstr>
      <vt:lpstr>Istruttoria per la valutazione della notifica</vt:lpstr>
      <vt:lpstr>Obblighi da osservare dopo il rilascio dell’autorizzazione all’importazione</vt:lpstr>
      <vt:lpstr>Obblighi da osservare dopo il rilascio dell’autorizzazione all’importazione</vt:lpstr>
      <vt:lpstr>Ripresa del carico respinto e gestione dei carichi oggetto di controllo di ARPA</vt:lpstr>
      <vt:lpstr>SISPED - Sistema informatico di raccolta dati per le ispezioni sulle spedizioni di rifiuti autorizzate con procedura di notifica ed autorizzazione preventiva scritta ai sensi del Regolamento (CE) n. 1013/2006.</vt:lpstr>
      <vt:lpstr>Obblighi compilazione SISPED</vt:lpstr>
      <vt:lpstr>Grazie per l’attenzione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FC</dc:creator>
  <cp:lastModifiedBy>Umberto Parravicini</cp:lastModifiedBy>
  <cp:revision>37</cp:revision>
  <dcterms:created xsi:type="dcterms:W3CDTF">2017-12-04T13:54:02Z</dcterms:created>
  <dcterms:modified xsi:type="dcterms:W3CDTF">2018-03-20T07:19:41Z</dcterms:modified>
</cp:coreProperties>
</file>