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416" r:id="rId3"/>
    <p:sldId id="362" r:id="rId4"/>
    <p:sldId id="406" r:id="rId5"/>
    <p:sldId id="421" r:id="rId6"/>
    <p:sldId id="418" r:id="rId7"/>
    <p:sldId id="398" r:id="rId8"/>
    <p:sldId id="424" r:id="rId9"/>
    <p:sldId id="397" r:id="rId10"/>
    <p:sldId id="425" r:id="rId11"/>
    <p:sldId id="402" r:id="rId12"/>
    <p:sldId id="400" r:id="rId13"/>
    <p:sldId id="396" r:id="rId14"/>
    <p:sldId id="399" r:id="rId15"/>
    <p:sldId id="405" r:id="rId16"/>
  </p:sldIdLst>
  <p:sldSz cx="12192000" cy="6858000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idata" initials="AT" lastIdx="1" clrIdx="0">
    <p:extLst>
      <p:ext uri="{19B8F6BF-5375-455C-9EA6-DF929625EA0E}">
        <p15:presenceInfo xmlns:p15="http://schemas.microsoft.com/office/powerpoint/2012/main" userId="Archid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1CF"/>
    <a:srgbClr val="003A74"/>
    <a:srgbClr val="E9E9E9"/>
    <a:srgbClr val="00468D"/>
    <a:srgbClr val="B0CBF2"/>
    <a:srgbClr val="D9D9D9"/>
    <a:srgbClr val="E10F0F"/>
    <a:srgbClr val="003D97"/>
    <a:srgbClr val="0A5BC1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788" autoAdjust="0"/>
  </p:normalViewPr>
  <p:slideViewPr>
    <p:cSldViewPr snapToGrid="0">
      <p:cViewPr varScale="1">
        <p:scale>
          <a:sx n="106" d="100"/>
          <a:sy n="106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8DC3-78B8-4B3E-A36F-2896DD369DB5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9075-6879-40B3-98BD-85F5FC8C12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3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8588" y="882650"/>
            <a:ext cx="7743826" cy="435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A3707-82BE-4039-9E2E-D7CCF46EE0D5}" type="slidenum">
              <a:rPr kumimoji="0" lang="it-IT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377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10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57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11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65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12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597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13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9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14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86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Riserva 8% di parte italiana, 12 % di parte svizzera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15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78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2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663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3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299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146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17%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5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677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6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1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7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72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62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ACA3707-82BE-4039-9E2E-D7CCF46EE0D5}" type="slidenum">
              <a:rPr lang="it-IT" sz="1400" b="0" strike="noStrike" spc="-1" smtClean="0">
                <a:latin typeface="Times New Roman"/>
              </a:rPr>
              <a:t>9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1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5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7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20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0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 dirty="0"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F556E30-4418-45CC-BDE0-ECC7A66C08CA}"/>
              </a:ext>
            </a:extLst>
          </p:cNvPr>
          <p:cNvSpPr/>
          <p:nvPr userDrawn="1"/>
        </p:nvSpPr>
        <p:spPr>
          <a:xfrm>
            <a:off x="8006235" y="195444"/>
            <a:ext cx="3575685" cy="34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02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3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780" y="14904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 dirty="0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780" y="28213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 dirty="0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2260" y="28213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80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43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59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12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08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400"/>
            <a:ext cx="12227040" cy="85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Shape 13"/>
          <p:cNvPicPr/>
          <p:nvPr/>
        </p:nvPicPr>
        <p:blipFill>
          <a:blip r:embed="rId14"/>
          <a:stretch/>
        </p:blipFill>
        <p:spPr>
          <a:xfrm>
            <a:off x="163440" y="134280"/>
            <a:ext cx="2401920" cy="6123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7969320" y="255600"/>
            <a:ext cx="3630960" cy="28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070" b="0" strike="noStrike" spc="-1">
                <a:solidFill>
                  <a:srgbClr val="3B3B3B"/>
                </a:solidFill>
                <a:latin typeface="Open Sans"/>
                <a:ea typeface="Open Sans"/>
              </a:rPr>
              <a:t>INFORMAZIONE E COMUNICAZIONE DEI PROGETTI</a:t>
            </a:r>
            <a:endParaRPr lang="it-IT" sz="1070" b="0" strike="noStrike" spc="-1"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 rot="10800000">
            <a:off x="11685600" y="0"/>
            <a:ext cx="544320" cy="144576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934" y="0"/>
                </a:lnTo>
                <a:lnTo>
                  <a:pt x="120000" y="39737"/>
                </a:lnTo>
                <a:cubicBezTo>
                  <a:pt x="119501" y="66491"/>
                  <a:pt x="119002" y="93245"/>
                  <a:pt x="118504" y="120000"/>
                </a:cubicBez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37751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sv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3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-178200" y="0"/>
            <a:ext cx="12545280" cy="685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Shape 56" descr="Bellagio Como Villa Serbelloni.jpg"/>
          <p:cNvPicPr/>
          <p:nvPr/>
        </p:nvPicPr>
        <p:blipFill>
          <a:blip r:embed="rId4">
            <a:alphaModFix amt="15000"/>
          </a:blip>
          <a:stretch/>
        </p:blipFill>
        <p:spPr>
          <a:xfrm>
            <a:off x="-202250" y="7200"/>
            <a:ext cx="12545280" cy="685080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3586680" y="133560"/>
            <a:ext cx="4871520" cy="48402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76500" y="4973782"/>
            <a:ext cx="11439000" cy="168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lvl="0" algn="ctr"/>
            <a:r>
              <a:rPr lang="it-IT" sz="3600" b="1" i="1" spc="-1" dirty="0">
                <a:solidFill>
                  <a:srgbClr val="FFFFFF"/>
                </a:solidFill>
                <a:latin typeface="Candara"/>
                <a:ea typeface="Open Sans"/>
              </a:rPr>
              <a:t>Prospettive e strumenti di cooperazione transfrontaliera</a:t>
            </a:r>
          </a:p>
          <a:p>
            <a:pPr lvl="0" algn="ctr"/>
            <a:r>
              <a:rPr lang="it-IT" sz="2800" b="1" spc="-1" dirty="0">
                <a:solidFill>
                  <a:srgbClr val="FFFFFF"/>
                </a:solidFill>
                <a:latin typeface="Candara"/>
                <a:ea typeface="Open Sans"/>
              </a:rPr>
              <a:t>Stati Generali della Cultura e del Turismo della Regione Insubrica</a:t>
            </a:r>
          </a:p>
          <a:p>
            <a:pPr lvl="0" algn="ctr"/>
            <a:r>
              <a:rPr lang="it-IT" sz="2000" b="1" spc="-1" dirty="0">
                <a:solidFill>
                  <a:srgbClr val="FFFFFF"/>
                </a:solidFill>
                <a:latin typeface="Candara"/>
                <a:ea typeface="Open Sans"/>
              </a:rPr>
              <a:t>17 nove</a:t>
            </a:r>
            <a:r>
              <a:rPr kumimoji="0" lang="it-IT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Open Sans"/>
              </a:rPr>
              <a:t>mbre</a:t>
            </a:r>
            <a:r>
              <a:rPr kumimoji="0" lang="it-IT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Open Sans"/>
              </a:rPr>
              <a:t> 2022</a:t>
            </a:r>
          </a:p>
        </p:txBody>
      </p:sp>
      <p:pic>
        <p:nvPicPr>
          <p:cNvPr id="136" name="Shape 59" descr="logo.pdf"/>
          <p:cNvPicPr/>
          <p:nvPr/>
        </p:nvPicPr>
        <p:blipFill>
          <a:blip r:embed="rId5"/>
          <a:stretch/>
        </p:blipFill>
        <p:spPr>
          <a:xfrm>
            <a:off x="4741946" y="851734"/>
            <a:ext cx="2642708" cy="2573666"/>
          </a:xfrm>
          <a:prstGeom prst="rect">
            <a:avLst/>
          </a:prstGeom>
          <a:ln>
            <a:noFill/>
          </a:ln>
        </p:spPr>
      </p:pic>
      <p:pic>
        <p:nvPicPr>
          <p:cNvPr id="137" name="Shape 60"/>
          <p:cNvPicPr/>
          <p:nvPr/>
        </p:nvPicPr>
        <p:blipFill>
          <a:blip r:embed="rId6"/>
          <a:stretch/>
        </p:blipFill>
        <p:spPr>
          <a:xfrm>
            <a:off x="4626000" y="3616014"/>
            <a:ext cx="2888781" cy="732066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11483280" y="133560"/>
            <a:ext cx="64440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F6389-A428-4AC6-9648-76DE8657F9EC}" type="slidenum">
              <a:rPr kumimoji="0" lang="it-IT" sz="107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07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588723" y="50518"/>
            <a:ext cx="9217775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ELEMENTI DI ATTENZIONE PER LA PROGETTUALITA’</a:t>
            </a:r>
          </a:p>
        </p:txBody>
      </p:sp>
      <p:pic>
        <p:nvPicPr>
          <p:cNvPr id="4" name="Elemento grafico 3" descr="Elenco di controllo">
            <a:extLst>
              <a:ext uri="{FF2B5EF4-FFF2-40B4-BE49-F238E27FC236}">
                <a16:creationId xmlns:a16="http://schemas.microsoft.com/office/drawing/2014/main" id="{A2319C29-8708-0134-C8CE-1BC112F44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5" y="1894053"/>
            <a:ext cx="2651760" cy="26517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4E970A-EAE7-A20C-E5D1-33BA8ED61FD9}"/>
              </a:ext>
            </a:extLst>
          </p:cNvPr>
          <p:cNvSpPr txBox="1"/>
          <p:nvPr/>
        </p:nvSpPr>
        <p:spPr>
          <a:xfrm>
            <a:off x="2362808" y="1107221"/>
            <a:ext cx="9217775" cy="5293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Nella fase di selezione sarà data priorità ai progetti che generano ricavi assicurando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sostenibilità finanziaria</a:t>
            </a:r>
            <a:r>
              <a:rPr lang="it-IT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e 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durata nel tempo delle iniziative finanziate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0468D"/>
              </a:solidFill>
              <a:latin typeface="Candara" panose="020E0502030303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Il Programma favorirà il finanziamento di interventi che mirino ad ottenere risultati concreti e misurabili privilegiando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azioni pilota 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interventi dimostrativi per testare la fattibilità di soluzioni congiunte da adottare sul territorio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just">
              <a:buClr>
                <a:srgbClr val="FF0000"/>
              </a:buClr>
            </a:pPr>
            <a:endParaRPr lang="it-IT" sz="2000" dirty="0">
              <a:solidFill>
                <a:srgbClr val="00468D"/>
              </a:solidFill>
              <a:latin typeface="Candara" panose="020E0502030303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Tutte le azioni finanziate verranno condotte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in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coerenza con i principi di qualità dell’UE per il patrimonio culturale 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(“EUROPEAN QUALITY PRINCIPLES for EU </a:t>
            </a:r>
            <a:r>
              <a:rPr lang="it-IT" sz="2000" dirty="0" err="1">
                <a:solidFill>
                  <a:srgbClr val="00468D"/>
                </a:solidFill>
                <a:latin typeface="Candara" panose="020E0502030303020204" pitchFamily="34" charset="0"/>
              </a:rPr>
              <a:t>funded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 </a:t>
            </a:r>
            <a:r>
              <a:rPr lang="it-IT" sz="2000" dirty="0" err="1">
                <a:solidFill>
                  <a:srgbClr val="00468D"/>
                </a:solidFill>
                <a:latin typeface="Candara" panose="020E0502030303020204" pitchFamily="34" charset="0"/>
              </a:rPr>
              <a:t>Interventions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 with </a:t>
            </a:r>
            <a:r>
              <a:rPr lang="it-IT" sz="2000" dirty="0" err="1">
                <a:solidFill>
                  <a:srgbClr val="00468D"/>
                </a:solidFill>
                <a:latin typeface="Candara" panose="020E0502030303020204" pitchFamily="34" charset="0"/>
              </a:rPr>
              <a:t>potential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 impact </a:t>
            </a:r>
            <a:r>
              <a:rPr lang="it-IT" sz="2000" dirty="0" err="1">
                <a:solidFill>
                  <a:srgbClr val="00468D"/>
                </a:solidFill>
                <a:latin typeface="Candara" panose="020E0502030303020204" pitchFamily="34" charset="0"/>
              </a:rPr>
              <a:t>upon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 Cultural Heritage”).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0468D"/>
              </a:solidFill>
              <a:latin typeface="Candara" panose="020E0502030303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Per consolidare il patrimonio di esperienze pregresse, fare massa critica a livello locale e generare degli effetti duraturi, saranno sostenute attività di capitalizzazione sostenendo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cluster di progetti </a:t>
            </a:r>
            <a:r>
              <a:rPr lang="it-IT" sz="2000" dirty="0">
                <a:solidFill>
                  <a:srgbClr val="00468D"/>
                </a:solidFill>
                <a:latin typeface="Candara" panose="020E0502030303020204" pitchFamily="34" charset="0"/>
              </a:rPr>
              <a:t>che abbiano trattato o intendano affrontare tematiche comuni. 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30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825248" y="0"/>
            <a:ext cx="900001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 ALCUNI SPUNTI PER LA CAPITALIZZAZIONE</a:t>
            </a:r>
          </a:p>
        </p:txBody>
      </p:sp>
      <p:pic>
        <p:nvPicPr>
          <p:cNvPr id="5" name="Elemento grafico 4" descr="Flusso di lavoro">
            <a:extLst>
              <a:ext uri="{FF2B5EF4-FFF2-40B4-BE49-F238E27FC236}">
                <a16:creationId xmlns:a16="http://schemas.microsoft.com/office/drawing/2014/main" id="{DA1C5DA2-FD52-15B1-CF78-A459C1847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03120"/>
            <a:ext cx="2651760" cy="26517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659793-6F31-5263-35E0-3CD5C2AD556B}"/>
              </a:ext>
            </a:extLst>
          </p:cNvPr>
          <p:cNvSpPr txBox="1"/>
          <p:nvPr/>
        </p:nvSpPr>
        <p:spPr>
          <a:xfrm>
            <a:off x="2651760" y="899223"/>
            <a:ext cx="900001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468D"/>
              </a:buClr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I temi del turismo e la valorizzazione culturale sono stati ampiamente affrontati nell’ambito degli avvisi del PO 2014-2020. Le progettualità si sono orientate principalmente verso </a:t>
            </a: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lo sviluppo di soluzioni ecosostenibili 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e </a:t>
            </a: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servizi volti alla promozione delle tipicità dell’area di confine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00468D"/>
              </a:buClr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I principali risultati per il turismo dell’area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realizzazione di itinerari ciclabili attrezzati anche per le e-bike sulle sponde dei principali corsi d’acqua dell’area e in alta quota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risistemazione e messa in sicurezza dei sentieri per l’attività di trekking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la definizione di campagne promozionali congiunte e la creazione di </a:t>
            </a:r>
            <a:r>
              <a:rPr lang="it-IT" dirty="0" err="1">
                <a:solidFill>
                  <a:srgbClr val="00468D"/>
                </a:solidFill>
                <a:latin typeface="Candara" panose="020E0502030303020204" pitchFamily="34" charset="0"/>
              </a:rPr>
              <a:t>destination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 management system transfrontalieri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spcAft>
                <a:spcPts val="600"/>
              </a:spcAft>
              <a:buClr>
                <a:srgbClr val="00468D"/>
              </a:buClr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E con riferimento ai servizi culturali…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 realizzazione di percorsi emozionali di fruizione del patrimonio architettonico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 predisposizione di allestimenti museali ed esposizioni artistiche 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messa in rete del patrimonio culturale secondo il concetto di museo diffuso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definizione di iniziative di sensibilizzazione per la tutela dell’</a:t>
            </a:r>
            <a:r>
              <a:rPr lang="it-IT" dirty="0" err="1">
                <a:solidFill>
                  <a:srgbClr val="00468D"/>
                </a:solidFill>
                <a:latin typeface="Candara" panose="020E0502030303020204" pitchFamily="34" charset="0"/>
              </a:rPr>
              <a:t>intangible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 cultural </a:t>
            </a:r>
            <a:r>
              <a:rPr lang="it-IT" dirty="0" err="1">
                <a:solidFill>
                  <a:srgbClr val="00468D"/>
                </a:solidFill>
                <a:latin typeface="Candara" panose="020E0502030303020204" pitchFamily="34" charset="0"/>
              </a:rPr>
              <a:t>heritage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.</a:t>
            </a:r>
            <a:endParaRPr lang="it-IT" i="1" dirty="0">
              <a:solidFill>
                <a:srgbClr val="00468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2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876048" y="0"/>
            <a:ext cx="900001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LE SINERGIE CON IL QUADRO DI POLICY ESISTENTE  </a:t>
            </a:r>
          </a:p>
        </p:txBody>
      </p:sp>
      <p:pic>
        <p:nvPicPr>
          <p:cNvPr id="3" name="Elemento grafico 2" descr="Ingranaggi">
            <a:extLst>
              <a:ext uri="{FF2B5EF4-FFF2-40B4-BE49-F238E27FC236}">
                <a16:creationId xmlns:a16="http://schemas.microsoft.com/office/drawing/2014/main" id="{820AFD3E-5FCB-F68A-8D67-94FC2A15A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884680"/>
            <a:ext cx="2651760" cy="26517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517539-9ACF-84B9-2178-0097ED273CB3}"/>
              </a:ext>
            </a:extLst>
          </p:cNvPr>
          <p:cNvSpPr txBox="1"/>
          <p:nvPr/>
        </p:nvSpPr>
        <p:spPr>
          <a:xfrm>
            <a:off x="2565216" y="1828562"/>
            <a:ext cx="90728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468D"/>
                </a:solidFill>
                <a:latin typeface="Candara" panose="020E0502030303020204" pitchFamily="34" charset="0"/>
              </a:rPr>
              <a:t>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criteri di selezione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sz="2400" dirty="0">
                <a:solidFill>
                  <a:srgbClr val="00468D"/>
                </a:solidFill>
                <a:latin typeface="Candara" panose="020E0502030303020204" pitchFamily="34" charset="0"/>
              </a:rPr>
              <a:t>assicureranno che i progetti sostenuti siano </a:t>
            </a:r>
            <a:r>
              <a:rPr lang="it-IT" sz="2400" b="1" dirty="0">
                <a:solidFill>
                  <a:srgbClr val="00468D"/>
                </a:solidFill>
                <a:latin typeface="Candara" panose="020E0502030303020204" pitchFamily="34" charset="0"/>
              </a:rPr>
              <a:t>in linea con le politiche turistiche nazionali e regionali </a:t>
            </a:r>
            <a:r>
              <a:rPr lang="it-IT" sz="2400" dirty="0">
                <a:solidFill>
                  <a:srgbClr val="00468D"/>
                </a:solidFill>
                <a:latin typeface="Candara" panose="020E0502030303020204" pitchFamily="34" charset="0"/>
              </a:rPr>
              <a:t>per evitare sovrapposizioni e avere un maggiore impatto sullo sviluppo dell'attrattività turistica dell'area.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468D"/>
                </a:solidFill>
                <a:latin typeface="Candara" panose="020E0502030303020204" pitchFamily="34" charset="0"/>
              </a:rPr>
              <a:t>L’attuazione delle azioni identificate permetterà di contribuire al raggiungimento degli obiettivi dell’Action Group 6 di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EUSALP:</a:t>
            </a:r>
            <a:r>
              <a:rPr lang="it-IT" sz="2400" dirty="0">
                <a:solidFill>
                  <a:srgbClr val="00468D"/>
                </a:solidFill>
                <a:latin typeface="Candara" panose="020E0502030303020204" pitchFamily="34" charset="0"/>
              </a:rPr>
              <a:t> 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To </a:t>
            </a:r>
            <a:r>
              <a:rPr lang="it-IT" sz="2400" i="1" dirty="0" err="1">
                <a:solidFill>
                  <a:srgbClr val="00468D"/>
                </a:solidFill>
                <a:latin typeface="Candara" panose="020E0502030303020204" pitchFamily="34" charset="0"/>
              </a:rPr>
              <a:t>preserve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 and </a:t>
            </a:r>
            <a:r>
              <a:rPr lang="it-IT" sz="2400" i="1" dirty="0" err="1">
                <a:solidFill>
                  <a:srgbClr val="00468D"/>
                </a:solidFill>
                <a:latin typeface="Candara" panose="020E0502030303020204" pitchFamily="34" charset="0"/>
              </a:rPr>
              <a:t>valorise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 </a:t>
            </a:r>
            <a:r>
              <a:rPr lang="it-IT" sz="2400" i="1" dirty="0" err="1">
                <a:solidFill>
                  <a:srgbClr val="00468D"/>
                </a:solidFill>
                <a:latin typeface="Candara" panose="020E0502030303020204" pitchFamily="34" charset="0"/>
              </a:rPr>
              <a:t>natural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 </a:t>
            </a:r>
            <a:r>
              <a:rPr lang="it-IT" sz="2400" i="1" dirty="0" err="1">
                <a:solidFill>
                  <a:srgbClr val="00468D"/>
                </a:solidFill>
                <a:latin typeface="Candara" panose="020E0502030303020204" pitchFamily="34" charset="0"/>
              </a:rPr>
              <a:t>resources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, </a:t>
            </a:r>
            <a:r>
              <a:rPr lang="it-IT" sz="2400" i="1" dirty="0" err="1">
                <a:solidFill>
                  <a:srgbClr val="00468D"/>
                </a:solidFill>
                <a:latin typeface="Candara" panose="020E0502030303020204" pitchFamily="34" charset="0"/>
              </a:rPr>
              <a:t>including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 water and cultural </a:t>
            </a:r>
            <a:r>
              <a:rPr lang="it-IT" sz="2400" i="1" dirty="0" err="1">
                <a:solidFill>
                  <a:srgbClr val="00468D"/>
                </a:solidFill>
                <a:latin typeface="Candara" panose="020E0502030303020204" pitchFamily="34" charset="0"/>
              </a:rPr>
              <a:t>resources</a:t>
            </a:r>
            <a:r>
              <a:rPr lang="it-IT" sz="2400" i="1" dirty="0">
                <a:solidFill>
                  <a:srgbClr val="00468D"/>
                </a:solidFill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15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524598" y="31117"/>
            <a:ext cx="900001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it-IT" sz="2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89F720-2C96-6236-9F9B-FFCF2E2782A1}"/>
              </a:ext>
            </a:extLst>
          </p:cNvPr>
          <p:cNvSpPr txBox="1"/>
          <p:nvPr/>
        </p:nvSpPr>
        <p:spPr>
          <a:xfrm>
            <a:off x="2737360" y="127704"/>
            <a:ext cx="8787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FONDI ED INTERVENTI PREVISTI</a:t>
            </a:r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2E483C51-CA29-FFB0-BD07-BF0DE23BEB4C}"/>
              </a:ext>
            </a:extLst>
          </p:cNvPr>
          <p:cNvGrpSpPr/>
          <p:nvPr/>
        </p:nvGrpSpPr>
        <p:grpSpPr bwMode="auto">
          <a:xfrm>
            <a:off x="2737360" y="5184581"/>
            <a:ext cx="2307173" cy="769058"/>
            <a:chOff x="3323770" y="5341255"/>
            <a:chExt cx="2307774" cy="769259"/>
          </a:xfrm>
          <a:solidFill>
            <a:srgbClr val="003A74"/>
          </a:solidFill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B3852E7E-7E9A-41F6-C741-0A55EFC1187A}"/>
                </a:ext>
              </a:extLst>
            </p:cNvPr>
            <p:cNvSpPr/>
            <p:nvPr/>
          </p:nvSpPr>
          <p:spPr bwMode="auto">
            <a:xfrm rot="5400000">
              <a:off x="3708399" y="4956628"/>
              <a:ext cx="769257" cy="153851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60" name="Right Triangle 5">
              <a:extLst>
                <a:ext uri="{FF2B5EF4-FFF2-40B4-BE49-F238E27FC236}">
                  <a16:creationId xmlns:a16="http://schemas.microsoft.com/office/drawing/2014/main" id="{FDF9E964-E43F-E701-119D-527F03A1B41E}"/>
                </a:ext>
              </a:extLst>
            </p:cNvPr>
            <p:cNvSpPr/>
            <p:nvPr/>
          </p:nvSpPr>
          <p:spPr bwMode="auto">
            <a:xfrm flipV="1">
              <a:off x="4862285" y="5341255"/>
              <a:ext cx="769259" cy="769257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61" name="Group 18">
            <a:extLst>
              <a:ext uri="{FF2B5EF4-FFF2-40B4-BE49-F238E27FC236}">
                <a16:creationId xmlns:a16="http://schemas.microsoft.com/office/drawing/2014/main" id="{DCA101DE-71A9-E578-6100-35278ED3D882}"/>
              </a:ext>
            </a:extLst>
          </p:cNvPr>
          <p:cNvGrpSpPr/>
          <p:nvPr/>
        </p:nvGrpSpPr>
        <p:grpSpPr bwMode="auto">
          <a:xfrm>
            <a:off x="5044533" y="2877405"/>
            <a:ext cx="2307173" cy="769058"/>
            <a:chOff x="5631544" y="3033478"/>
            <a:chExt cx="2307774" cy="769259"/>
          </a:xfrm>
          <a:solidFill>
            <a:srgbClr val="004AA4"/>
          </a:solidFill>
        </p:grpSpPr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FE9074F6-A9BD-FAB3-C627-B046225956E7}"/>
                </a:ext>
              </a:extLst>
            </p:cNvPr>
            <p:cNvSpPr/>
            <p:nvPr/>
          </p:nvSpPr>
          <p:spPr bwMode="auto">
            <a:xfrm rot="5400000">
              <a:off x="6016173" y="2648851"/>
              <a:ext cx="769257" cy="153851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65" name="Right Triangle 9">
              <a:extLst>
                <a:ext uri="{FF2B5EF4-FFF2-40B4-BE49-F238E27FC236}">
                  <a16:creationId xmlns:a16="http://schemas.microsoft.com/office/drawing/2014/main" id="{4D0E07BB-7F45-17B2-0A96-4EE85B9B66BF}"/>
                </a:ext>
              </a:extLst>
            </p:cNvPr>
            <p:cNvSpPr/>
            <p:nvPr/>
          </p:nvSpPr>
          <p:spPr bwMode="auto">
            <a:xfrm flipV="1">
              <a:off x="7170059" y="3033478"/>
              <a:ext cx="769259" cy="769257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67" name="Group 20">
            <a:extLst>
              <a:ext uri="{FF2B5EF4-FFF2-40B4-BE49-F238E27FC236}">
                <a16:creationId xmlns:a16="http://schemas.microsoft.com/office/drawing/2014/main" id="{C2007BF5-45F9-9FA9-D959-19FB73093D54}"/>
              </a:ext>
            </a:extLst>
          </p:cNvPr>
          <p:cNvGrpSpPr/>
          <p:nvPr/>
        </p:nvGrpSpPr>
        <p:grpSpPr bwMode="auto">
          <a:xfrm>
            <a:off x="7351706" y="989713"/>
            <a:ext cx="1806149" cy="769058"/>
            <a:chOff x="7939318" y="725700"/>
            <a:chExt cx="2307774" cy="769259"/>
          </a:xfrm>
          <a:solidFill>
            <a:srgbClr val="0A5BC1">
              <a:alpha val="89804"/>
            </a:srgbClr>
          </a:solidFill>
        </p:grpSpPr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F605434F-F408-7530-0C7D-40F81DE9317A}"/>
                </a:ext>
              </a:extLst>
            </p:cNvPr>
            <p:cNvSpPr/>
            <p:nvPr/>
          </p:nvSpPr>
          <p:spPr bwMode="auto">
            <a:xfrm rot="5400000">
              <a:off x="8323947" y="341073"/>
              <a:ext cx="769257" cy="153851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72" name="Right Triangle 13">
              <a:extLst>
                <a:ext uri="{FF2B5EF4-FFF2-40B4-BE49-F238E27FC236}">
                  <a16:creationId xmlns:a16="http://schemas.microsoft.com/office/drawing/2014/main" id="{F5B7DCB5-8E9D-8FBF-4478-81A9BE3C41BC}"/>
                </a:ext>
              </a:extLst>
            </p:cNvPr>
            <p:cNvSpPr/>
            <p:nvPr/>
          </p:nvSpPr>
          <p:spPr bwMode="auto">
            <a:xfrm flipV="1">
              <a:off x="9477833" y="725700"/>
              <a:ext cx="769259" cy="769257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76" name="Rounded Rectangle 38">
            <a:extLst>
              <a:ext uri="{FF2B5EF4-FFF2-40B4-BE49-F238E27FC236}">
                <a16:creationId xmlns:a16="http://schemas.microsoft.com/office/drawing/2014/main" id="{FA4F7893-390B-98A7-377D-9A45D90158EA}"/>
              </a:ext>
            </a:extLst>
          </p:cNvPr>
          <p:cNvSpPr/>
          <p:nvPr/>
        </p:nvSpPr>
        <p:spPr bwMode="auto">
          <a:xfrm>
            <a:off x="5204994" y="1501553"/>
            <a:ext cx="1096994" cy="1096994"/>
          </a:xfrm>
          <a:prstGeom prst="roundRect">
            <a:avLst>
              <a:gd name="adj" fmla="val 16667"/>
            </a:avLst>
          </a:prstGeom>
          <a:solidFill>
            <a:srgbClr val="9BB1CF"/>
          </a:solidFill>
          <a:ln w="5715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7" name="Rounded Rectangle 39">
            <a:extLst>
              <a:ext uri="{FF2B5EF4-FFF2-40B4-BE49-F238E27FC236}">
                <a16:creationId xmlns:a16="http://schemas.microsoft.com/office/drawing/2014/main" id="{DC9B519D-571F-B94C-D711-04C84C967A87}"/>
              </a:ext>
            </a:extLst>
          </p:cNvPr>
          <p:cNvSpPr/>
          <p:nvPr/>
        </p:nvSpPr>
        <p:spPr bwMode="auto">
          <a:xfrm>
            <a:off x="2737363" y="3817399"/>
            <a:ext cx="1096994" cy="1096994"/>
          </a:xfrm>
          <a:prstGeom prst="roundRect">
            <a:avLst>
              <a:gd name="adj" fmla="val 16667"/>
            </a:avLst>
          </a:prstGeom>
          <a:solidFill>
            <a:srgbClr val="9BB1CF"/>
          </a:solidFill>
          <a:ln w="5715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8" name="Rectangle 40">
            <a:extLst>
              <a:ext uri="{FF2B5EF4-FFF2-40B4-BE49-F238E27FC236}">
                <a16:creationId xmlns:a16="http://schemas.microsoft.com/office/drawing/2014/main" id="{F07DCBCA-52FB-6BBA-ECB9-D4E0480F8550}"/>
              </a:ext>
            </a:extLst>
          </p:cNvPr>
          <p:cNvSpPr/>
          <p:nvPr/>
        </p:nvSpPr>
        <p:spPr bwMode="auto">
          <a:xfrm>
            <a:off x="250085" y="3817399"/>
            <a:ext cx="2229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PROGETTI ATTESI</a:t>
            </a:r>
            <a:endParaRPr lang="it-IT" b="1" dirty="0">
              <a:solidFill>
                <a:srgbClr val="003D97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18 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progetti ordinari</a:t>
            </a:r>
          </a:p>
          <a:p>
            <a:pPr algn="just"/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16 </a:t>
            </a: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progetti di volume finanziario modesto</a:t>
            </a: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CBE2EDBF-A7F2-3E21-1EC3-CC25CF062BA4}"/>
              </a:ext>
            </a:extLst>
          </p:cNvPr>
          <p:cNvSpPr/>
          <p:nvPr/>
        </p:nvSpPr>
        <p:spPr bwMode="auto">
          <a:xfrm>
            <a:off x="2737358" y="1552789"/>
            <a:ext cx="2307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BUDGET INDICATIVO</a:t>
            </a:r>
          </a:p>
          <a:p>
            <a:pPr algn="just"/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€ 24 MLN </a:t>
            </a:r>
          </a:p>
          <a:p>
            <a:pPr algn="just"/>
            <a:endParaRPr lang="it-IT" sz="1800" b="1" dirty="0">
              <a:solidFill>
                <a:srgbClr val="00468D"/>
              </a:solidFill>
              <a:effectLst/>
              <a:latin typeface="Candara" panose="020E0502030303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CHF 12 </a:t>
            </a:r>
            <a:r>
              <a:rPr lang="it-IT" sz="1800" b="1" dirty="0">
                <a:solidFill>
                  <a:srgbClr val="00468D"/>
                </a:solidFill>
                <a:effectLst/>
                <a:latin typeface="Candara" panose="020E05020303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MLN</a:t>
            </a:r>
            <a:endParaRPr lang="it-IT" sz="1800" dirty="0">
              <a:solidFill>
                <a:srgbClr val="00468D"/>
              </a:solidFill>
              <a:effectLst/>
              <a:latin typeface="Candara" panose="020E0502030303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Rectangle 42">
            <a:extLst>
              <a:ext uri="{FF2B5EF4-FFF2-40B4-BE49-F238E27FC236}">
                <a16:creationId xmlns:a16="http://schemas.microsoft.com/office/drawing/2014/main" id="{8A729E5F-1951-C5E8-AE15-E0026063B0E1}"/>
              </a:ext>
            </a:extLst>
          </p:cNvPr>
          <p:cNvSpPr/>
          <p:nvPr/>
        </p:nvSpPr>
        <p:spPr bwMode="auto">
          <a:xfrm>
            <a:off x="7077788" y="3429000"/>
            <a:ext cx="4871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CAMPI D’INTERVENTO</a:t>
            </a:r>
            <a:endParaRPr lang="it-IT" b="1" dirty="0">
              <a:solidFill>
                <a:srgbClr val="003D97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sz="1800" b="1" dirty="0">
                <a:solidFill>
                  <a:srgbClr val="00468D"/>
                </a:solidFill>
                <a:latin typeface="Candara" panose="020E0502030303020204" pitchFamily="34" charset="0"/>
              </a:rPr>
              <a:t>165. </a:t>
            </a:r>
            <a:r>
              <a:rPr lang="it-IT" sz="1800" dirty="0">
                <a:solidFill>
                  <a:srgbClr val="00468D"/>
                </a:solidFill>
                <a:latin typeface="Candara" panose="020E0502030303020204" pitchFamily="34" charset="0"/>
              </a:rPr>
              <a:t>Protezione, sviluppo e promozione dei beni turistici pubblici e dei servizi turistici</a:t>
            </a:r>
          </a:p>
          <a:p>
            <a:pPr algn="just"/>
            <a:r>
              <a:rPr lang="it-IT" sz="1800" b="1" dirty="0">
                <a:solidFill>
                  <a:srgbClr val="00468D"/>
                </a:solidFill>
                <a:latin typeface="Candara" panose="020E0502030303020204" pitchFamily="34" charset="0"/>
              </a:rPr>
              <a:t>166. </a:t>
            </a:r>
            <a:r>
              <a:rPr lang="it-IT" sz="1800" dirty="0">
                <a:solidFill>
                  <a:srgbClr val="00468D"/>
                </a:solidFill>
                <a:latin typeface="Candara" panose="020E0502030303020204" pitchFamily="34" charset="0"/>
              </a:rPr>
              <a:t>Protezione, sviluppo e promozione del patrimonio culturale e dei servizi culturali </a:t>
            </a:r>
          </a:p>
          <a:p>
            <a:pPr algn="just"/>
            <a:r>
              <a:rPr lang="it-IT" sz="1800" b="1" dirty="0">
                <a:solidFill>
                  <a:srgbClr val="00468D"/>
                </a:solidFill>
                <a:latin typeface="Candara" panose="020E0502030303020204" pitchFamily="34" charset="0"/>
              </a:rPr>
              <a:t>167. </a:t>
            </a:r>
            <a:r>
              <a:rPr lang="it-IT" sz="1800" dirty="0">
                <a:solidFill>
                  <a:srgbClr val="00468D"/>
                </a:solidFill>
                <a:latin typeface="Candara" panose="020E0502030303020204" pitchFamily="34" charset="0"/>
              </a:rPr>
              <a:t>Protezione, sviluppo e promozione del patrimonio naturale e dell'ecoturismo diversi dai siti Natura 2000</a:t>
            </a:r>
          </a:p>
        </p:txBody>
      </p:sp>
      <p:sp>
        <p:nvSpPr>
          <p:cNvPr id="88" name="Rounded Rectangle 36">
            <a:extLst>
              <a:ext uri="{FF2B5EF4-FFF2-40B4-BE49-F238E27FC236}">
                <a16:creationId xmlns:a16="http://schemas.microsoft.com/office/drawing/2014/main" id="{F5FFE238-7430-8C1B-5EB8-5EF7DB30C22F}"/>
              </a:ext>
            </a:extLst>
          </p:cNvPr>
          <p:cNvSpPr/>
          <p:nvPr/>
        </p:nvSpPr>
        <p:spPr bwMode="auto">
          <a:xfrm>
            <a:off x="5372471" y="3839168"/>
            <a:ext cx="1096994" cy="1096994"/>
          </a:xfrm>
          <a:prstGeom prst="roundRect">
            <a:avLst>
              <a:gd name="adj" fmla="val 16667"/>
            </a:avLst>
          </a:prstGeom>
          <a:solidFill>
            <a:srgbClr val="9BB1CF"/>
          </a:solidFill>
          <a:ln w="5715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89" name="Group 17">
            <a:extLst>
              <a:ext uri="{FF2B5EF4-FFF2-40B4-BE49-F238E27FC236}">
                <a16:creationId xmlns:a16="http://schemas.microsoft.com/office/drawing/2014/main" id="{417D69B7-E041-01AA-0455-96833DF31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2555" y="1739518"/>
            <a:ext cx="498345" cy="601506"/>
            <a:chOff x="4844" y="3534"/>
            <a:chExt cx="314" cy="379"/>
          </a:xfrm>
          <a:solidFill>
            <a:srgbClr val="FFFFFF"/>
          </a:solidFill>
        </p:grpSpPr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15278D53-F7F3-1CED-7979-ECE62B755E48}"/>
                </a:ext>
              </a:extLst>
            </p:cNvPr>
            <p:cNvSpPr/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 extrusionOk="0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740F520B-1F77-4779-ED75-BC8AE09C159D}"/>
                </a:ext>
              </a:extLst>
            </p:cNvPr>
            <p:cNvSpPr/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 extrusionOk="0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33011BF3-7537-670D-D482-3F508FBEF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 extrusionOk="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FB2C0F7-ACD2-9DAE-8A15-68422CC814D9}"/>
                </a:ext>
              </a:extLst>
            </p:cNvPr>
            <p:cNvSpPr/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 extrusionOk="0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96" name="Group 15">
            <a:extLst>
              <a:ext uri="{FF2B5EF4-FFF2-40B4-BE49-F238E27FC236}">
                <a16:creationId xmlns:a16="http://schemas.microsoft.com/office/drawing/2014/main" id="{87BD7D1A-C9CA-FD1F-3998-74E336566B43}"/>
              </a:ext>
            </a:extLst>
          </p:cNvPr>
          <p:cNvGrpSpPr/>
          <p:nvPr/>
        </p:nvGrpSpPr>
        <p:grpSpPr bwMode="auto">
          <a:xfrm>
            <a:off x="1968302" y="5184582"/>
            <a:ext cx="769058" cy="1516349"/>
            <a:chOff x="2554511" y="5341256"/>
            <a:chExt cx="769259" cy="1516744"/>
          </a:xfrm>
          <a:solidFill>
            <a:srgbClr val="002D5F"/>
          </a:solidFill>
        </p:grpSpPr>
        <p:sp>
          <p:nvSpPr>
            <p:cNvPr id="97" name="Right Triangle 2">
              <a:extLst>
                <a:ext uri="{FF2B5EF4-FFF2-40B4-BE49-F238E27FC236}">
                  <a16:creationId xmlns:a16="http://schemas.microsoft.com/office/drawing/2014/main" id="{E185D37F-5501-F36E-9094-32619888F92D}"/>
                </a:ext>
              </a:extLst>
            </p:cNvPr>
            <p:cNvSpPr/>
            <p:nvPr/>
          </p:nvSpPr>
          <p:spPr bwMode="auto">
            <a:xfrm flipH="1">
              <a:off x="2554511" y="5341256"/>
              <a:ext cx="769259" cy="769257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98" name="Rectangle 4">
              <a:extLst>
                <a:ext uri="{FF2B5EF4-FFF2-40B4-BE49-F238E27FC236}">
                  <a16:creationId xmlns:a16="http://schemas.microsoft.com/office/drawing/2014/main" id="{624902A1-82C8-F265-CDF3-E663711FDD12}"/>
                </a:ext>
              </a:extLst>
            </p:cNvPr>
            <p:cNvSpPr/>
            <p:nvPr/>
          </p:nvSpPr>
          <p:spPr bwMode="auto">
            <a:xfrm>
              <a:off x="2554512" y="6110513"/>
              <a:ext cx="769257" cy="74748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99" name="Group 17">
            <a:extLst>
              <a:ext uri="{FF2B5EF4-FFF2-40B4-BE49-F238E27FC236}">
                <a16:creationId xmlns:a16="http://schemas.microsoft.com/office/drawing/2014/main" id="{1020DFFF-CF23-9852-5382-B0CAED69E289}"/>
              </a:ext>
            </a:extLst>
          </p:cNvPr>
          <p:cNvGrpSpPr/>
          <p:nvPr/>
        </p:nvGrpSpPr>
        <p:grpSpPr bwMode="auto">
          <a:xfrm>
            <a:off x="4275475" y="2877406"/>
            <a:ext cx="769058" cy="2307173"/>
            <a:chOff x="4862285" y="3033479"/>
            <a:chExt cx="769259" cy="2307774"/>
          </a:xfrm>
          <a:solidFill>
            <a:srgbClr val="00468D"/>
          </a:solidFill>
        </p:grpSpPr>
        <p:sp>
          <p:nvSpPr>
            <p:cNvPr id="100" name="Rectangle 6">
              <a:extLst>
                <a:ext uri="{FF2B5EF4-FFF2-40B4-BE49-F238E27FC236}">
                  <a16:creationId xmlns:a16="http://schemas.microsoft.com/office/drawing/2014/main" id="{F2A2583A-EEA7-3933-7A87-DAFD14CC507B}"/>
                </a:ext>
              </a:extLst>
            </p:cNvPr>
            <p:cNvSpPr/>
            <p:nvPr/>
          </p:nvSpPr>
          <p:spPr bwMode="auto">
            <a:xfrm>
              <a:off x="4862287" y="3802738"/>
              <a:ext cx="769257" cy="153851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01" name="Right Triangle 7">
              <a:extLst>
                <a:ext uri="{FF2B5EF4-FFF2-40B4-BE49-F238E27FC236}">
                  <a16:creationId xmlns:a16="http://schemas.microsoft.com/office/drawing/2014/main" id="{E7A42CD7-6E78-A9C2-6031-11FB6486DD31}"/>
                </a:ext>
              </a:extLst>
            </p:cNvPr>
            <p:cNvSpPr/>
            <p:nvPr/>
          </p:nvSpPr>
          <p:spPr bwMode="auto">
            <a:xfrm flipH="1">
              <a:off x="4862285" y="3033479"/>
              <a:ext cx="769259" cy="769257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102" name="Group 19">
            <a:extLst>
              <a:ext uri="{FF2B5EF4-FFF2-40B4-BE49-F238E27FC236}">
                <a16:creationId xmlns:a16="http://schemas.microsoft.com/office/drawing/2014/main" id="{C669DE3E-F132-35A6-C62B-35082D96B4E2}"/>
              </a:ext>
            </a:extLst>
          </p:cNvPr>
          <p:cNvGrpSpPr/>
          <p:nvPr/>
        </p:nvGrpSpPr>
        <p:grpSpPr bwMode="auto">
          <a:xfrm>
            <a:off x="6582648" y="989717"/>
            <a:ext cx="769058" cy="1887684"/>
            <a:chOff x="7170059" y="725701"/>
            <a:chExt cx="769259" cy="2307775"/>
          </a:xfrm>
          <a:solidFill>
            <a:srgbClr val="003D97">
              <a:alpha val="89804"/>
            </a:srgbClr>
          </a:solidFill>
        </p:grpSpPr>
        <p:sp>
          <p:nvSpPr>
            <p:cNvPr id="103" name="Rectangle 10">
              <a:extLst>
                <a:ext uri="{FF2B5EF4-FFF2-40B4-BE49-F238E27FC236}">
                  <a16:creationId xmlns:a16="http://schemas.microsoft.com/office/drawing/2014/main" id="{93DB5EAD-B42B-0D8F-D2C4-B48A2FAE1679}"/>
                </a:ext>
              </a:extLst>
            </p:cNvPr>
            <p:cNvSpPr/>
            <p:nvPr/>
          </p:nvSpPr>
          <p:spPr bwMode="auto">
            <a:xfrm>
              <a:off x="7170061" y="1494961"/>
              <a:ext cx="769257" cy="153851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04" name="Right Triangle 11">
              <a:extLst>
                <a:ext uri="{FF2B5EF4-FFF2-40B4-BE49-F238E27FC236}">
                  <a16:creationId xmlns:a16="http://schemas.microsoft.com/office/drawing/2014/main" id="{FD35AC0C-0B57-04B0-B7C4-BC6C9FC1355E}"/>
                </a:ext>
              </a:extLst>
            </p:cNvPr>
            <p:cNvSpPr/>
            <p:nvPr/>
          </p:nvSpPr>
          <p:spPr bwMode="auto">
            <a:xfrm flipH="1">
              <a:off x="7170059" y="725701"/>
              <a:ext cx="769259" cy="769257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73A5B13-5BA1-B875-E82E-BF8D38E157F3}"/>
              </a:ext>
            </a:extLst>
          </p:cNvPr>
          <p:cNvSpPr txBox="1"/>
          <p:nvPr/>
        </p:nvSpPr>
        <p:spPr>
          <a:xfrm>
            <a:off x="2889784" y="4042817"/>
            <a:ext cx="687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Nunito" pitchFamily="2" charset="0"/>
              </a:rPr>
              <a:t>№</a:t>
            </a:r>
            <a:endParaRPr lang="it-IT" sz="4400" b="1" dirty="0">
              <a:solidFill>
                <a:schemeClr val="bg1"/>
              </a:solidFill>
            </a:endParaRPr>
          </a:p>
        </p:txBody>
      </p:sp>
      <p:pic>
        <p:nvPicPr>
          <p:cNvPr id="110" name="Elemento grafico 109" descr="Tiro a segno">
            <a:extLst>
              <a:ext uri="{FF2B5EF4-FFF2-40B4-BE49-F238E27FC236}">
                <a16:creationId xmlns:a16="http://schemas.microsoft.com/office/drawing/2014/main" id="{B6F0A82A-4AF4-0E6F-C7CE-5AE8CA996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6466" y="3969665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AC97C37-AF8F-BEDC-BDD0-C9E0C62319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2088235" y="1799810"/>
            <a:ext cx="573073" cy="3442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18DE9C-3A14-2FB9-7D76-AEA48DB1E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2153421" y="2315397"/>
            <a:ext cx="442702" cy="4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2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786456" y="-12522"/>
            <a:ext cx="900001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INDICATORI DI OUTPUT E DI RISULTATO</a:t>
            </a:r>
          </a:p>
        </p:txBody>
      </p:sp>
      <p:grpSp>
        <p:nvGrpSpPr>
          <p:cNvPr id="31" name="Group 43">
            <a:extLst>
              <a:ext uri="{FF2B5EF4-FFF2-40B4-BE49-F238E27FC236}">
                <a16:creationId xmlns:a16="http://schemas.microsoft.com/office/drawing/2014/main" id="{4257DBF2-65AE-4BAE-2653-201549E5AD86}"/>
              </a:ext>
            </a:extLst>
          </p:cNvPr>
          <p:cNvGrpSpPr/>
          <p:nvPr/>
        </p:nvGrpSpPr>
        <p:grpSpPr>
          <a:xfrm>
            <a:off x="592895" y="944917"/>
            <a:ext cx="4796636" cy="1690371"/>
            <a:chOff x="874699" y="1492861"/>
            <a:chExt cx="4796636" cy="1690371"/>
          </a:xfrm>
        </p:grpSpPr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8CD5EE4F-7F37-731F-BBAD-0C07C879B1E9}"/>
                </a:ext>
              </a:extLst>
            </p:cNvPr>
            <p:cNvSpPr/>
            <p:nvPr/>
          </p:nvSpPr>
          <p:spPr>
            <a:xfrm>
              <a:off x="1059757" y="1743232"/>
              <a:ext cx="4611578" cy="1440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3A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33" name="Group 42">
              <a:extLst>
                <a:ext uri="{FF2B5EF4-FFF2-40B4-BE49-F238E27FC236}">
                  <a16:creationId xmlns:a16="http://schemas.microsoft.com/office/drawing/2014/main" id="{284DB7CB-C3A9-EE03-0EA1-CE35B163CA65}"/>
                </a:ext>
              </a:extLst>
            </p:cNvPr>
            <p:cNvGrpSpPr/>
            <p:nvPr/>
          </p:nvGrpSpPr>
          <p:grpSpPr>
            <a:xfrm>
              <a:off x="874699" y="1492861"/>
              <a:ext cx="892627" cy="762000"/>
              <a:chOff x="874699" y="1492861"/>
              <a:chExt cx="892627" cy="762000"/>
            </a:xfrm>
          </p:grpSpPr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id="{8CDA5374-0008-E301-0E13-DF1D34384D65}"/>
                  </a:ext>
                </a:extLst>
              </p:cNvPr>
              <p:cNvSpPr/>
              <p:nvPr/>
            </p:nvSpPr>
            <p:spPr>
              <a:xfrm>
                <a:off x="874699" y="1492861"/>
                <a:ext cx="634518" cy="762000"/>
              </a:xfrm>
              <a:prstGeom prst="rect">
                <a:avLst/>
              </a:prstGeom>
              <a:solidFill>
                <a:srgbClr val="00468D"/>
              </a:solidFill>
              <a:ln w="12700" cap="flat" cmpd="sng" algn="ctr">
                <a:solidFill>
                  <a:srgbClr val="003A7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</a:rPr>
                  <a:t>RCO 85</a:t>
                </a:r>
              </a:p>
            </p:txBody>
          </p:sp>
          <p:sp>
            <p:nvSpPr>
              <p:cNvPr id="35" name="Right Triangle 3">
                <a:extLst>
                  <a:ext uri="{FF2B5EF4-FFF2-40B4-BE49-F238E27FC236}">
                    <a16:creationId xmlns:a16="http://schemas.microsoft.com/office/drawing/2014/main" id="{280EE1A6-B8DD-F00E-5D7C-E9C7FB4CBFE7}"/>
                  </a:ext>
                </a:extLst>
              </p:cNvPr>
              <p:cNvSpPr/>
              <p:nvPr/>
            </p:nvSpPr>
            <p:spPr>
              <a:xfrm>
                <a:off x="1509217" y="1492861"/>
                <a:ext cx="258109" cy="250372"/>
              </a:xfrm>
              <a:prstGeom prst="rtTriangle">
                <a:avLst/>
              </a:prstGeom>
              <a:solidFill>
                <a:srgbClr val="003A74"/>
              </a:solidFill>
              <a:ln w="12700" cap="flat" cmpd="sng" algn="ctr">
                <a:solidFill>
                  <a:srgbClr val="003A7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37" name="Rectangle 44">
            <a:extLst>
              <a:ext uri="{FF2B5EF4-FFF2-40B4-BE49-F238E27FC236}">
                <a16:creationId xmlns:a16="http://schemas.microsoft.com/office/drawing/2014/main" id="{00D4820C-E681-4561-3D6E-7E4635E1FC1C}"/>
              </a:ext>
            </a:extLst>
          </p:cNvPr>
          <p:cNvSpPr/>
          <p:nvPr/>
        </p:nvSpPr>
        <p:spPr>
          <a:xfrm>
            <a:off x="1356467" y="1305814"/>
            <a:ext cx="1621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Partecipanti a programmi di formazione comuni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38" name="Group 41">
            <a:extLst>
              <a:ext uri="{FF2B5EF4-FFF2-40B4-BE49-F238E27FC236}">
                <a16:creationId xmlns:a16="http://schemas.microsoft.com/office/drawing/2014/main" id="{1DE09560-C342-1E64-1952-45B195A4CF1F}"/>
              </a:ext>
            </a:extLst>
          </p:cNvPr>
          <p:cNvGrpSpPr/>
          <p:nvPr/>
        </p:nvGrpSpPr>
        <p:grpSpPr>
          <a:xfrm>
            <a:off x="592895" y="2885659"/>
            <a:ext cx="4796636" cy="1690371"/>
            <a:chOff x="892629" y="2895599"/>
            <a:chExt cx="4796636" cy="1690371"/>
          </a:xfrm>
        </p:grpSpPr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FCCC25BF-004D-0EBF-3757-D8CEE3F2A088}"/>
                </a:ext>
              </a:extLst>
            </p:cNvPr>
            <p:cNvSpPr/>
            <p:nvPr/>
          </p:nvSpPr>
          <p:spPr>
            <a:xfrm>
              <a:off x="1077687" y="3145970"/>
              <a:ext cx="4611578" cy="1440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46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72423DA0-2B76-ACC3-C960-A6C150931C72}"/>
                </a:ext>
              </a:extLst>
            </p:cNvPr>
            <p:cNvGrpSpPr/>
            <p:nvPr/>
          </p:nvGrpSpPr>
          <p:grpSpPr>
            <a:xfrm>
              <a:off x="892629" y="2895599"/>
              <a:ext cx="892627" cy="762000"/>
              <a:chOff x="1643743" y="936171"/>
              <a:chExt cx="903514" cy="762000"/>
            </a:xfrm>
          </p:grpSpPr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133DF4A8-F0B7-1AC1-92D9-520DE1FA5C27}"/>
                  </a:ext>
                </a:extLst>
              </p:cNvPr>
              <p:cNvSpPr/>
              <p:nvPr/>
            </p:nvSpPr>
            <p:spPr>
              <a:xfrm>
                <a:off x="1643743" y="936171"/>
                <a:ext cx="642257" cy="762000"/>
              </a:xfrm>
              <a:prstGeom prst="rect">
                <a:avLst/>
              </a:prstGeom>
              <a:solidFill>
                <a:srgbClr val="0058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</a:rPr>
                  <a:t>RCO 77</a:t>
                </a:r>
              </a:p>
            </p:txBody>
          </p:sp>
          <p:sp>
            <p:nvSpPr>
              <p:cNvPr id="42" name="Right Triangle 10">
                <a:extLst>
                  <a:ext uri="{FF2B5EF4-FFF2-40B4-BE49-F238E27FC236}">
                    <a16:creationId xmlns:a16="http://schemas.microsoft.com/office/drawing/2014/main" id="{8797B8F2-4FF5-FF7D-8FAE-253B6B4B6615}"/>
                  </a:ext>
                </a:extLst>
              </p:cNvPr>
              <p:cNvSpPr/>
              <p:nvPr/>
            </p:nvSpPr>
            <p:spPr>
              <a:xfrm>
                <a:off x="2286000" y="936171"/>
                <a:ext cx="261257" cy="250372"/>
              </a:xfrm>
              <a:prstGeom prst="rtTriangle">
                <a:avLst/>
              </a:prstGeom>
              <a:solidFill>
                <a:srgbClr val="00468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8A4EAA52-0454-03E2-7954-C84B9332504C}"/>
              </a:ext>
            </a:extLst>
          </p:cNvPr>
          <p:cNvSpPr/>
          <p:nvPr/>
        </p:nvSpPr>
        <p:spPr>
          <a:xfrm>
            <a:off x="1310949" y="3117367"/>
            <a:ext cx="167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Numero dei siti culturali e turistici beneficiari di un sostegno</a:t>
            </a:r>
            <a:endParaRPr lang="en-US" b="1" kern="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44" name="Group 40">
            <a:extLst>
              <a:ext uri="{FF2B5EF4-FFF2-40B4-BE49-F238E27FC236}">
                <a16:creationId xmlns:a16="http://schemas.microsoft.com/office/drawing/2014/main" id="{DC71E5D6-3AFD-17F5-2F6F-591BD927DEDA}"/>
              </a:ext>
            </a:extLst>
          </p:cNvPr>
          <p:cNvGrpSpPr/>
          <p:nvPr/>
        </p:nvGrpSpPr>
        <p:grpSpPr>
          <a:xfrm>
            <a:off x="592895" y="4857353"/>
            <a:ext cx="4796636" cy="1690371"/>
            <a:chOff x="979715" y="4169227"/>
            <a:chExt cx="4796636" cy="1690371"/>
          </a:xfrm>
        </p:grpSpPr>
        <p:sp>
          <p:nvSpPr>
            <p:cNvPr id="45" name="Rectangle 12">
              <a:extLst>
                <a:ext uri="{FF2B5EF4-FFF2-40B4-BE49-F238E27FC236}">
                  <a16:creationId xmlns:a16="http://schemas.microsoft.com/office/drawing/2014/main" id="{09D9CCCC-5248-48A2-3D61-5439C93BBABF}"/>
                </a:ext>
              </a:extLst>
            </p:cNvPr>
            <p:cNvSpPr/>
            <p:nvPr/>
          </p:nvSpPr>
          <p:spPr>
            <a:xfrm>
              <a:off x="1164772" y="4419598"/>
              <a:ext cx="4611579" cy="1440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58B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46" name="Group 39">
              <a:extLst>
                <a:ext uri="{FF2B5EF4-FFF2-40B4-BE49-F238E27FC236}">
                  <a16:creationId xmlns:a16="http://schemas.microsoft.com/office/drawing/2014/main" id="{37C725D6-F8C5-625B-06D2-4D9E87C6FB01}"/>
                </a:ext>
              </a:extLst>
            </p:cNvPr>
            <p:cNvGrpSpPr/>
            <p:nvPr/>
          </p:nvGrpSpPr>
          <p:grpSpPr>
            <a:xfrm>
              <a:off x="979715" y="4169227"/>
              <a:ext cx="892627" cy="762000"/>
              <a:chOff x="979715" y="4169227"/>
              <a:chExt cx="892627" cy="762000"/>
            </a:xfrm>
          </p:grpSpPr>
          <p:sp>
            <p:nvSpPr>
              <p:cNvPr id="47" name="Rectangle 14">
                <a:extLst>
                  <a:ext uri="{FF2B5EF4-FFF2-40B4-BE49-F238E27FC236}">
                    <a16:creationId xmlns:a16="http://schemas.microsoft.com/office/drawing/2014/main" id="{C74DCBE1-DFAC-3DC2-8A61-9232FA56EF1C}"/>
                  </a:ext>
                </a:extLst>
              </p:cNvPr>
              <p:cNvSpPr/>
              <p:nvPr/>
            </p:nvSpPr>
            <p:spPr>
              <a:xfrm>
                <a:off x="979715" y="4169227"/>
                <a:ext cx="634518" cy="762000"/>
              </a:xfrm>
              <a:prstGeom prst="rect">
                <a:avLst/>
              </a:prstGeom>
              <a:solidFill>
                <a:srgbClr val="0068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</a:rPr>
                  <a:t>RCO 87</a:t>
                </a:r>
              </a:p>
            </p:txBody>
          </p:sp>
          <p:sp>
            <p:nvSpPr>
              <p:cNvPr id="48" name="Right Triangle 15">
                <a:extLst>
                  <a:ext uri="{FF2B5EF4-FFF2-40B4-BE49-F238E27FC236}">
                    <a16:creationId xmlns:a16="http://schemas.microsoft.com/office/drawing/2014/main" id="{F34CF26E-E7F1-C8A5-55E7-00D0C8DBDBF3}"/>
                  </a:ext>
                </a:extLst>
              </p:cNvPr>
              <p:cNvSpPr/>
              <p:nvPr/>
            </p:nvSpPr>
            <p:spPr>
              <a:xfrm>
                <a:off x="1614233" y="4169227"/>
                <a:ext cx="258109" cy="250372"/>
              </a:xfrm>
              <a:prstGeom prst="rtTriangle">
                <a:avLst/>
              </a:prstGeom>
              <a:solidFill>
                <a:srgbClr val="0058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50" name="Rectangle 46">
            <a:extLst>
              <a:ext uri="{FF2B5EF4-FFF2-40B4-BE49-F238E27FC236}">
                <a16:creationId xmlns:a16="http://schemas.microsoft.com/office/drawing/2014/main" id="{FA3D98D5-9AE8-2809-EB09-DD29EADE10C0}"/>
              </a:ext>
            </a:extLst>
          </p:cNvPr>
          <p:cNvSpPr/>
          <p:nvPr/>
        </p:nvSpPr>
        <p:spPr>
          <a:xfrm>
            <a:off x="1263765" y="5227560"/>
            <a:ext cx="1795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Organizzazioni che cooperano a livello transfrontaliero</a:t>
            </a:r>
            <a:endParaRPr lang="en-US" b="1" kern="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79" name="Group 43">
            <a:extLst>
              <a:ext uri="{FF2B5EF4-FFF2-40B4-BE49-F238E27FC236}">
                <a16:creationId xmlns:a16="http://schemas.microsoft.com/office/drawing/2014/main" id="{6809385C-A0D5-0218-4946-0DFBECC6139A}"/>
              </a:ext>
            </a:extLst>
          </p:cNvPr>
          <p:cNvGrpSpPr/>
          <p:nvPr/>
        </p:nvGrpSpPr>
        <p:grpSpPr>
          <a:xfrm>
            <a:off x="6530759" y="944917"/>
            <a:ext cx="4796636" cy="1690371"/>
            <a:chOff x="874699" y="1492861"/>
            <a:chExt cx="4796636" cy="1690371"/>
          </a:xfrm>
        </p:grpSpPr>
        <p:sp>
          <p:nvSpPr>
            <p:cNvPr id="80" name="Rectangle 1">
              <a:extLst>
                <a:ext uri="{FF2B5EF4-FFF2-40B4-BE49-F238E27FC236}">
                  <a16:creationId xmlns:a16="http://schemas.microsoft.com/office/drawing/2014/main" id="{7C2BE25A-0DDD-63F7-2DE2-23B783671DD3}"/>
                </a:ext>
              </a:extLst>
            </p:cNvPr>
            <p:cNvSpPr/>
            <p:nvPr/>
          </p:nvSpPr>
          <p:spPr>
            <a:xfrm>
              <a:off x="1059757" y="1743232"/>
              <a:ext cx="4611578" cy="1440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3A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81" name="Group 42">
              <a:extLst>
                <a:ext uri="{FF2B5EF4-FFF2-40B4-BE49-F238E27FC236}">
                  <a16:creationId xmlns:a16="http://schemas.microsoft.com/office/drawing/2014/main" id="{4CDB122E-58FA-556D-9ED0-E4E879A70D2B}"/>
                </a:ext>
              </a:extLst>
            </p:cNvPr>
            <p:cNvGrpSpPr/>
            <p:nvPr/>
          </p:nvGrpSpPr>
          <p:grpSpPr>
            <a:xfrm>
              <a:off x="874699" y="1492861"/>
              <a:ext cx="892627" cy="762000"/>
              <a:chOff x="874699" y="1492861"/>
              <a:chExt cx="892627" cy="762000"/>
            </a:xfrm>
          </p:grpSpPr>
          <p:sp>
            <p:nvSpPr>
              <p:cNvPr id="82" name="Rectangle 2">
                <a:extLst>
                  <a:ext uri="{FF2B5EF4-FFF2-40B4-BE49-F238E27FC236}">
                    <a16:creationId xmlns:a16="http://schemas.microsoft.com/office/drawing/2014/main" id="{5349875F-F332-E96D-ED73-41C6DF50718B}"/>
                  </a:ext>
                </a:extLst>
              </p:cNvPr>
              <p:cNvSpPr/>
              <p:nvPr/>
            </p:nvSpPr>
            <p:spPr>
              <a:xfrm>
                <a:off x="874699" y="1492861"/>
                <a:ext cx="634518" cy="762000"/>
              </a:xfrm>
              <a:prstGeom prst="rect">
                <a:avLst/>
              </a:prstGeom>
              <a:solidFill>
                <a:srgbClr val="00468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</a:rPr>
                  <a:t>RCR 81</a:t>
                </a:r>
              </a:p>
            </p:txBody>
          </p:sp>
          <p:sp>
            <p:nvSpPr>
              <p:cNvPr id="83" name="Right Triangle 3">
                <a:extLst>
                  <a:ext uri="{FF2B5EF4-FFF2-40B4-BE49-F238E27FC236}">
                    <a16:creationId xmlns:a16="http://schemas.microsoft.com/office/drawing/2014/main" id="{F9503A79-716D-A20E-E95A-487E0E50F787}"/>
                  </a:ext>
                </a:extLst>
              </p:cNvPr>
              <p:cNvSpPr/>
              <p:nvPr/>
            </p:nvSpPr>
            <p:spPr>
              <a:xfrm>
                <a:off x="1509217" y="1492861"/>
                <a:ext cx="258109" cy="250372"/>
              </a:xfrm>
              <a:prstGeom prst="rtTriangle">
                <a:avLst/>
              </a:prstGeom>
              <a:solidFill>
                <a:srgbClr val="003A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85" name="Rectangle 44">
            <a:extLst>
              <a:ext uri="{FF2B5EF4-FFF2-40B4-BE49-F238E27FC236}">
                <a16:creationId xmlns:a16="http://schemas.microsoft.com/office/drawing/2014/main" id="{C7A7E86C-C865-2E30-AAC2-C1E00C83311C}"/>
              </a:ext>
            </a:extLst>
          </p:cNvPr>
          <p:cNvSpPr/>
          <p:nvPr/>
        </p:nvSpPr>
        <p:spPr>
          <a:xfrm>
            <a:off x="7307827" y="1320923"/>
            <a:ext cx="190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Completamento di programmi di formazione comuni</a:t>
            </a:r>
            <a:endParaRPr lang="en-US" b="1" kern="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86" name="Group 41">
            <a:extLst>
              <a:ext uri="{FF2B5EF4-FFF2-40B4-BE49-F238E27FC236}">
                <a16:creationId xmlns:a16="http://schemas.microsoft.com/office/drawing/2014/main" id="{E91D1BE4-0DE6-369F-6CBB-0EA6C8D95241}"/>
              </a:ext>
            </a:extLst>
          </p:cNvPr>
          <p:cNvGrpSpPr/>
          <p:nvPr/>
        </p:nvGrpSpPr>
        <p:grpSpPr>
          <a:xfrm>
            <a:off x="6530761" y="2931809"/>
            <a:ext cx="4796635" cy="1690371"/>
            <a:chOff x="892629" y="2895599"/>
            <a:chExt cx="4796635" cy="1690371"/>
          </a:xfrm>
        </p:grpSpPr>
        <p:sp>
          <p:nvSpPr>
            <p:cNvPr id="87" name="Rectangle 7">
              <a:extLst>
                <a:ext uri="{FF2B5EF4-FFF2-40B4-BE49-F238E27FC236}">
                  <a16:creationId xmlns:a16="http://schemas.microsoft.com/office/drawing/2014/main" id="{041F7DF7-34EF-38C8-4BF3-8E6AB7E42423}"/>
                </a:ext>
              </a:extLst>
            </p:cNvPr>
            <p:cNvSpPr/>
            <p:nvPr/>
          </p:nvSpPr>
          <p:spPr>
            <a:xfrm>
              <a:off x="1077686" y="3145970"/>
              <a:ext cx="4611578" cy="1440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46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88" name="Group 8">
              <a:extLst>
                <a:ext uri="{FF2B5EF4-FFF2-40B4-BE49-F238E27FC236}">
                  <a16:creationId xmlns:a16="http://schemas.microsoft.com/office/drawing/2014/main" id="{F465E462-8FEE-0F5F-F58A-0B323C22BD08}"/>
                </a:ext>
              </a:extLst>
            </p:cNvPr>
            <p:cNvGrpSpPr/>
            <p:nvPr/>
          </p:nvGrpSpPr>
          <p:grpSpPr>
            <a:xfrm>
              <a:off x="892629" y="2895599"/>
              <a:ext cx="892627" cy="762000"/>
              <a:chOff x="1643743" y="936171"/>
              <a:chExt cx="903514" cy="762000"/>
            </a:xfrm>
          </p:grpSpPr>
          <p:sp>
            <p:nvSpPr>
              <p:cNvPr id="89" name="Rectangle 9">
                <a:extLst>
                  <a:ext uri="{FF2B5EF4-FFF2-40B4-BE49-F238E27FC236}">
                    <a16:creationId xmlns:a16="http://schemas.microsoft.com/office/drawing/2014/main" id="{C0843CE7-61D3-942F-31F7-EE2EF84F9097}"/>
                  </a:ext>
                </a:extLst>
              </p:cNvPr>
              <p:cNvSpPr/>
              <p:nvPr/>
            </p:nvSpPr>
            <p:spPr>
              <a:xfrm>
                <a:off x="1643743" y="936171"/>
                <a:ext cx="642257" cy="762000"/>
              </a:xfrm>
              <a:prstGeom prst="rect">
                <a:avLst/>
              </a:prstGeom>
              <a:solidFill>
                <a:srgbClr val="0058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</a:rPr>
                  <a:t>RCR 77</a:t>
                </a:r>
              </a:p>
            </p:txBody>
          </p:sp>
          <p:sp>
            <p:nvSpPr>
              <p:cNvPr id="90" name="Right Triangle 10">
                <a:extLst>
                  <a:ext uri="{FF2B5EF4-FFF2-40B4-BE49-F238E27FC236}">
                    <a16:creationId xmlns:a16="http://schemas.microsoft.com/office/drawing/2014/main" id="{53B704D2-6709-BA97-03E8-D777598E10B5}"/>
                  </a:ext>
                </a:extLst>
              </p:cNvPr>
              <p:cNvSpPr/>
              <p:nvPr/>
            </p:nvSpPr>
            <p:spPr>
              <a:xfrm>
                <a:off x="2286000" y="936171"/>
                <a:ext cx="261257" cy="250372"/>
              </a:xfrm>
              <a:prstGeom prst="rtTriangle">
                <a:avLst/>
              </a:prstGeom>
              <a:solidFill>
                <a:srgbClr val="00468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91" name="Rectangle 45">
            <a:extLst>
              <a:ext uri="{FF2B5EF4-FFF2-40B4-BE49-F238E27FC236}">
                <a16:creationId xmlns:a16="http://schemas.microsoft.com/office/drawing/2014/main" id="{E5FE2072-A92D-B1A7-27C3-E12CF8D34A69}"/>
              </a:ext>
            </a:extLst>
          </p:cNvPr>
          <p:cNvSpPr/>
          <p:nvPr/>
        </p:nvSpPr>
        <p:spPr>
          <a:xfrm>
            <a:off x="7210196" y="3305627"/>
            <a:ext cx="2097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Visitatori dei siti culturali e turistici beneficiari di un sostegno</a:t>
            </a:r>
            <a:endParaRPr lang="en-US" b="1" kern="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92" name="Group 40">
            <a:extLst>
              <a:ext uri="{FF2B5EF4-FFF2-40B4-BE49-F238E27FC236}">
                <a16:creationId xmlns:a16="http://schemas.microsoft.com/office/drawing/2014/main" id="{14EBDFF6-C7CF-D0D7-10B1-3BD319C89BFC}"/>
              </a:ext>
            </a:extLst>
          </p:cNvPr>
          <p:cNvGrpSpPr/>
          <p:nvPr/>
        </p:nvGrpSpPr>
        <p:grpSpPr>
          <a:xfrm>
            <a:off x="6530761" y="4868115"/>
            <a:ext cx="4796634" cy="1690371"/>
            <a:chOff x="979715" y="4169227"/>
            <a:chExt cx="4796634" cy="1690371"/>
          </a:xfrm>
        </p:grpSpPr>
        <p:sp>
          <p:nvSpPr>
            <p:cNvPr id="93" name="Rectangle 12">
              <a:extLst>
                <a:ext uri="{FF2B5EF4-FFF2-40B4-BE49-F238E27FC236}">
                  <a16:creationId xmlns:a16="http://schemas.microsoft.com/office/drawing/2014/main" id="{16614F5D-89C0-A08E-4F12-8841A0E26903}"/>
                </a:ext>
              </a:extLst>
            </p:cNvPr>
            <p:cNvSpPr/>
            <p:nvPr/>
          </p:nvSpPr>
          <p:spPr>
            <a:xfrm>
              <a:off x="1164772" y="4419598"/>
              <a:ext cx="4611577" cy="1440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58B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94" name="Group 39">
              <a:extLst>
                <a:ext uri="{FF2B5EF4-FFF2-40B4-BE49-F238E27FC236}">
                  <a16:creationId xmlns:a16="http://schemas.microsoft.com/office/drawing/2014/main" id="{8B83B5D0-35E6-5FD6-3F08-DED2A2BD5948}"/>
                </a:ext>
              </a:extLst>
            </p:cNvPr>
            <p:cNvGrpSpPr/>
            <p:nvPr/>
          </p:nvGrpSpPr>
          <p:grpSpPr>
            <a:xfrm>
              <a:off x="979715" y="4169227"/>
              <a:ext cx="892627" cy="762000"/>
              <a:chOff x="979715" y="4169227"/>
              <a:chExt cx="892627" cy="762000"/>
            </a:xfrm>
          </p:grpSpPr>
          <p:sp>
            <p:nvSpPr>
              <p:cNvPr id="95" name="Rectangle 14">
                <a:extLst>
                  <a:ext uri="{FF2B5EF4-FFF2-40B4-BE49-F238E27FC236}">
                    <a16:creationId xmlns:a16="http://schemas.microsoft.com/office/drawing/2014/main" id="{587340E3-1AB5-B392-D2D9-929B0598F9CD}"/>
                  </a:ext>
                </a:extLst>
              </p:cNvPr>
              <p:cNvSpPr/>
              <p:nvPr/>
            </p:nvSpPr>
            <p:spPr>
              <a:xfrm>
                <a:off x="979715" y="4169227"/>
                <a:ext cx="634518" cy="762000"/>
              </a:xfrm>
              <a:prstGeom prst="rect">
                <a:avLst/>
              </a:prstGeom>
              <a:solidFill>
                <a:srgbClr val="0068D0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</a:rPr>
                  <a:t>RCR 84</a:t>
                </a:r>
              </a:p>
            </p:txBody>
          </p:sp>
          <p:sp>
            <p:nvSpPr>
              <p:cNvPr id="96" name="Right Triangle 15">
                <a:extLst>
                  <a:ext uri="{FF2B5EF4-FFF2-40B4-BE49-F238E27FC236}">
                    <a16:creationId xmlns:a16="http://schemas.microsoft.com/office/drawing/2014/main" id="{A37BC3AF-DA05-B9C9-C475-8C6E5FBCC653}"/>
                  </a:ext>
                </a:extLst>
              </p:cNvPr>
              <p:cNvSpPr/>
              <p:nvPr/>
            </p:nvSpPr>
            <p:spPr>
              <a:xfrm>
                <a:off x="1614233" y="4169227"/>
                <a:ext cx="258109" cy="250372"/>
              </a:xfrm>
              <a:prstGeom prst="rtTriangle">
                <a:avLst/>
              </a:prstGeom>
              <a:solidFill>
                <a:srgbClr val="0058B0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98" name="Rectangle 46">
            <a:extLst>
              <a:ext uri="{FF2B5EF4-FFF2-40B4-BE49-F238E27FC236}">
                <a16:creationId xmlns:a16="http://schemas.microsoft.com/office/drawing/2014/main" id="{166E1BB9-8181-FDE9-C608-DCC875E5D003}"/>
              </a:ext>
            </a:extLst>
          </p:cNvPr>
          <p:cNvSpPr/>
          <p:nvPr/>
        </p:nvSpPr>
        <p:spPr>
          <a:xfrm>
            <a:off x="7210195" y="5243116"/>
            <a:ext cx="2192795" cy="127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Organizzazioni che cooperano a livello transfrontaliero dopo la conclusione di un progetto</a:t>
            </a:r>
            <a:endParaRPr lang="en-US" b="1" kern="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94C2E448-C1EE-4B8D-A3CB-C39A81A546D4}"/>
              </a:ext>
            </a:extLst>
          </p:cNvPr>
          <p:cNvSpPr txBox="1"/>
          <p:nvPr/>
        </p:nvSpPr>
        <p:spPr>
          <a:xfrm>
            <a:off x="3535797" y="1309292"/>
            <a:ext cx="1833084" cy="11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Target intermedio (2024)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0</a:t>
            </a:r>
          </a:p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Target finale (2029)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135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050F5065-2A5E-0D55-C58D-78191ED7C60F}"/>
              </a:ext>
            </a:extLst>
          </p:cNvPr>
          <p:cNvSpPr txBox="1"/>
          <p:nvPr/>
        </p:nvSpPr>
        <p:spPr>
          <a:xfrm>
            <a:off x="3535797" y="5234742"/>
            <a:ext cx="1882598" cy="11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Target intermedio (2024)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32</a:t>
            </a:r>
          </a:p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Target finale (2029)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190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C78A57D2-B252-A61E-3962-A6C83C0451C3}"/>
              </a:ext>
            </a:extLst>
          </p:cNvPr>
          <p:cNvSpPr txBox="1"/>
          <p:nvPr/>
        </p:nvSpPr>
        <p:spPr>
          <a:xfrm>
            <a:off x="9697391" y="1643475"/>
            <a:ext cx="1474760" cy="53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Target finale: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3A74"/>
                </a:solidFill>
                <a:latin typeface="Candara" panose="020E0502030303020204" pitchFamily="34" charset="0"/>
                <a:cs typeface="Arial" pitchFamily="34" charset="0"/>
              </a:rPr>
              <a:t>94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2BCBEDBA-02A1-5003-A006-887A341F8E9B}"/>
              </a:ext>
            </a:extLst>
          </p:cNvPr>
          <p:cNvSpPr txBox="1"/>
          <p:nvPr/>
        </p:nvSpPr>
        <p:spPr>
          <a:xfrm>
            <a:off x="9697391" y="3639821"/>
            <a:ext cx="1474760" cy="53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Target finale: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377.400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80BB582D-FBDC-05FC-216E-AC00342150AE}"/>
              </a:ext>
            </a:extLst>
          </p:cNvPr>
          <p:cNvSpPr txBox="1"/>
          <p:nvPr/>
        </p:nvSpPr>
        <p:spPr>
          <a:xfrm>
            <a:off x="9697698" y="5552596"/>
            <a:ext cx="1474760" cy="53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Target finale: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58B0"/>
                </a:solidFill>
                <a:latin typeface="Candara" panose="020E0502030303020204" pitchFamily="34" charset="0"/>
                <a:cs typeface="Arial" pitchFamily="34" charset="0"/>
              </a:rPr>
              <a:t>76</a:t>
            </a:r>
          </a:p>
        </p:txBody>
      </p:sp>
      <p:pic>
        <p:nvPicPr>
          <p:cNvPr id="110" name="Elemento grafico 109" descr="Freccia leggermente curva">
            <a:extLst>
              <a:ext uri="{FF2B5EF4-FFF2-40B4-BE49-F238E27FC236}">
                <a16:creationId xmlns:a16="http://schemas.microsoft.com/office/drawing/2014/main" id="{9799F83D-687C-6FFE-C48B-572930707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5237" y="3441702"/>
            <a:ext cx="914400" cy="914400"/>
          </a:xfrm>
          <a:prstGeom prst="rect">
            <a:avLst/>
          </a:prstGeom>
        </p:spPr>
      </p:pic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C6B92A92-9E2D-025C-E5D4-1A8B52FC2C96}"/>
              </a:ext>
            </a:extLst>
          </p:cNvPr>
          <p:cNvSpPr txBox="1"/>
          <p:nvPr/>
        </p:nvSpPr>
        <p:spPr>
          <a:xfrm>
            <a:off x="3529392" y="3290056"/>
            <a:ext cx="1882598" cy="11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Target intermedio (2024)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12</a:t>
            </a:r>
          </a:p>
          <a:p>
            <a:pPr algn="ctr">
              <a:lnSpc>
                <a:spcPct val="85000"/>
              </a:lnSpc>
              <a:defRPr/>
            </a:pPr>
            <a:r>
              <a:rPr lang="it-IT" sz="1600" i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Target finale (2029)</a:t>
            </a:r>
          </a:p>
          <a:p>
            <a:pPr algn="ctr">
              <a:lnSpc>
                <a:spcPct val="85000"/>
              </a:lnSpc>
              <a:defRPr/>
            </a:pPr>
            <a:r>
              <a:rPr lang="it-IT" b="1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51</a:t>
            </a:r>
          </a:p>
        </p:txBody>
      </p:sp>
      <p:pic>
        <p:nvPicPr>
          <p:cNvPr id="3" name="Elemento grafico 2" descr="Freccia leggermente curva">
            <a:extLst>
              <a:ext uri="{FF2B5EF4-FFF2-40B4-BE49-F238E27FC236}">
                <a16:creationId xmlns:a16="http://schemas.microsoft.com/office/drawing/2014/main" id="{13F720BC-9F68-ACE9-E913-8A51B8FCE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5084" y="1643475"/>
            <a:ext cx="914400" cy="914400"/>
          </a:xfrm>
          <a:prstGeom prst="rect">
            <a:avLst/>
          </a:prstGeom>
        </p:spPr>
      </p:pic>
      <p:pic>
        <p:nvPicPr>
          <p:cNvPr id="4" name="Elemento grafico 3" descr="Freccia leggermente curva">
            <a:extLst>
              <a:ext uri="{FF2B5EF4-FFF2-40B4-BE49-F238E27FC236}">
                <a16:creationId xmlns:a16="http://schemas.microsoft.com/office/drawing/2014/main" id="{92222F62-7165-39A7-743B-E628839D0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378" y="54786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727856" y="0"/>
            <a:ext cx="900001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FOCUS SUI PROGETTI DI VOLUME FINANZIARIO MODESTO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5C6348-3BE7-5E30-6EC7-020212E2277E}"/>
              </a:ext>
            </a:extLst>
          </p:cNvPr>
          <p:cNvSpPr txBox="1"/>
          <p:nvPr/>
        </p:nvSpPr>
        <p:spPr>
          <a:xfrm>
            <a:off x="2904785" y="1410344"/>
            <a:ext cx="8646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Il Programma si propone di attivare sull’Obiettivo Specifico 4.6 progetti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micro e piccoli progetti: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durata massima compresa tra i 12 e i 18 mesi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contributo indicativo 125.000,00€ di parte italiana e 50.000 CHF di parte svizzera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soluzioni procedurali semplificate ad hoc ed utilizzo di una o più opzioni semplificate di costo (SCO) per i progetti con budget inferiore a 200.000 euro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finalità: favorire la partecipazione al Programma da parte di soggetti poco presenti nella platea di beneficiari. </a:t>
            </a:r>
          </a:p>
          <a:p>
            <a:pPr marL="285750" indent="-285750" algn="just">
              <a:buClr>
                <a:srgbClr val="00468D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468D"/>
              </a:solidFill>
              <a:latin typeface="Candara" panose="020E0502030303020204" pitchFamily="34" charset="0"/>
            </a:endParaRPr>
          </a:p>
          <a:p>
            <a:pPr algn="just">
              <a:buClr>
                <a:srgbClr val="00468D"/>
              </a:buClr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Il sostegno di questi progetti consentirà di riequilibrare lo svolgimento delle dinamiche partenariali (che nei progetti ordinari possono risentire della differente dimensione del finanziamento ricevuto sui due versanti della frontiera) e assicurare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coinvolgimento effettivo e analoghi livelli di impegno e responsabilizzazione da parte di tutti i partecipanti, a prescindere dalla nazionalità. </a:t>
            </a:r>
          </a:p>
          <a:p>
            <a:pPr algn="just">
              <a:buClr>
                <a:srgbClr val="00468D"/>
              </a:buClr>
            </a:pPr>
            <a:endParaRPr lang="it-IT" b="1" dirty="0">
              <a:latin typeface="Candara" panose="020E0502030303020204" pitchFamily="34" charset="0"/>
            </a:endParaRPr>
          </a:p>
        </p:txBody>
      </p:sp>
      <p:pic>
        <p:nvPicPr>
          <p:cNvPr id="6" name="Elemento grafico 5" descr="Stretta di mano">
            <a:extLst>
              <a:ext uri="{FF2B5EF4-FFF2-40B4-BE49-F238E27FC236}">
                <a16:creationId xmlns:a16="http://schemas.microsoft.com/office/drawing/2014/main" id="{6113ACAA-694F-17F3-FF6C-BE15326E2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2346622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1807081" y="0"/>
            <a:ext cx="9375981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A CHE PUNTO SIAMO</a:t>
            </a:r>
          </a:p>
        </p:txBody>
      </p:sp>
      <p:cxnSp>
        <p:nvCxnSpPr>
          <p:cNvPr id="2" name="Straight Arrow Connector 3">
            <a:extLst>
              <a:ext uri="{FF2B5EF4-FFF2-40B4-BE49-F238E27FC236}">
                <a16:creationId xmlns:a16="http://schemas.microsoft.com/office/drawing/2014/main" id="{A889787B-2593-DB05-8146-8A02B651F23B}"/>
              </a:ext>
            </a:extLst>
          </p:cNvPr>
          <p:cNvCxnSpPr>
            <a:cxnSpLocks/>
          </p:cNvCxnSpPr>
          <p:nvPr/>
        </p:nvCxnSpPr>
        <p:spPr>
          <a:xfrm>
            <a:off x="626888" y="3937610"/>
            <a:ext cx="10504715" cy="0"/>
          </a:xfrm>
          <a:prstGeom prst="straightConnector1">
            <a:avLst/>
          </a:prstGeom>
          <a:ln>
            <a:solidFill>
              <a:srgbClr val="00468D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6">
            <a:extLst>
              <a:ext uri="{FF2B5EF4-FFF2-40B4-BE49-F238E27FC236}">
                <a16:creationId xmlns:a16="http://schemas.microsoft.com/office/drawing/2014/main" id="{60E2719F-0557-CF4A-115C-538CA396E6EA}"/>
              </a:ext>
            </a:extLst>
          </p:cNvPr>
          <p:cNvSpPr/>
          <p:nvPr/>
        </p:nvSpPr>
        <p:spPr>
          <a:xfrm>
            <a:off x="1148286" y="4210728"/>
            <a:ext cx="1548000" cy="1548000"/>
          </a:xfrm>
          <a:prstGeom prst="ellipse">
            <a:avLst/>
          </a:prstGeom>
          <a:solidFill>
            <a:srgbClr val="9BB1CF"/>
          </a:solidFill>
          <a:ln w="53975">
            <a:noFill/>
          </a:ln>
          <a:effectLst>
            <a:outerShdw blurRad="50800" dist="38100" dir="5400000" algn="t" rotWithShape="0">
              <a:srgbClr val="0046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A74"/>
              </a:solidFill>
              <a:latin typeface="Candara" panose="020E0502030303020204" pitchFamily="34" charset="0"/>
            </a:endParaRPr>
          </a:p>
        </p:txBody>
      </p:sp>
      <p:sp>
        <p:nvSpPr>
          <p:cNvPr id="4" name="Oval 17">
            <a:extLst>
              <a:ext uri="{FF2B5EF4-FFF2-40B4-BE49-F238E27FC236}">
                <a16:creationId xmlns:a16="http://schemas.microsoft.com/office/drawing/2014/main" id="{567DF87F-428B-9F3A-0DED-B680B1599760}"/>
              </a:ext>
            </a:extLst>
          </p:cNvPr>
          <p:cNvSpPr/>
          <p:nvPr/>
        </p:nvSpPr>
        <p:spPr>
          <a:xfrm>
            <a:off x="5189872" y="4233559"/>
            <a:ext cx="1548000" cy="1548000"/>
          </a:xfrm>
          <a:prstGeom prst="ellipse">
            <a:avLst/>
          </a:prstGeom>
          <a:solidFill>
            <a:srgbClr val="9BB1CF"/>
          </a:solidFill>
          <a:ln w="53975">
            <a:noFill/>
          </a:ln>
          <a:effectLst>
            <a:outerShdw blurRad="50800" dist="38100" dir="5400000" algn="t" rotWithShape="0">
              <a:srgbClr val="00468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A74"/>
              </a:solidFill>
              <a:latin typeface="Candara" panose="020E0502030303020204" pitchFamily="34" charset="0"/>
            </a:endParaRPr>
          </a:p>
        </p:txBody>
      </p:sp>
      <p:sp>
        <p:nvSpPr>
          <p:cNvPr id="5" name="Oval 18">
            <a:extLst>
              <a:ext uri="{FF2B5EF4-FFF2-40B4-BE49-F238E27FC236}">
                <a16:creationId xmlns:a16="http://schemas.microsoft.com/office/drawing/2014/main" id="{A27C7CE3-37DC-3531-5F4B-F86591F7CF97}"/>
              </a:ext>
            </a:extLst>
          </p:cNvPr>
          <p:cNvSpPr/>
          <p:nvPr/>
        </p:nvSpPr>
        <p:spPr>
          <a:xfrm>
            <a:off x="3158228" y="2113153"/>
            <a:ext cx="1548000" cy="1548000"/>
          </a:xfrm>
          <a:prstGeom prst="ellipse">
            <a:avLst/>
          </a:prstGeom>
          <a:solidFill>
            <a:srgbClr val="9BB1CF"/>
          </a:solidFill>
          <a:ln w="539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A74"/>
              </a:solidFill>
              <a:latin typeface="Candara" panose="020E0502030303020204" pitchFamily="34" charset="0"/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D2FFC7E5-9244-BAE0-1B5B-C1ABAF930EF8}"/>
              </a:ext>
            </a:extLst>
          </p:cNvPr>
          <p:cNvSpPr/>
          <p:nvPr/>
        </p:nvSpPr>
        <p:spPr>
          <a:xfrm>
            <a:off x="7221516" y="2126674"/>
            <a:ext cx="1548000" cy="1548000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3A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28473D-EB2D-3CD1-02A0-94166D6D457C}"/>
              </a:ext>
            </a:extLst>
          </p:cNvPr>
          <p:cNvCxnSpPr>
            <a:cxnSpLocks/>
          </p:cNvCxnSpPr>
          <p:nvPr/>
        </p:nvCxnSpPr>
        <p:spPr>
          <a:xfrm flipV="1">
            <a:off x="1898329" y="3937610"/>
            <a:ext cx="0" cy="290256"/>
          </a:xfrm>
          <a:prstGeom prst="straightConnector1">
            <a:avLst/>
          </a:prstGeom>
          <a:ln>
            <a:solidFill>
              <a:srgbClr val="00468D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>
            <a:extLst>
              <a:ext uri="{FF2B5EF4-FFF2-40B4-BE49-F238E27FC236}">
                <a16:creationId xmlns:a16="http://schemas.microsoft.com/office/drawing/2014/main" id="{204B87B7-6ADD-250E-8FCA-AF0AE49AF663}"/>
              </a:ext>
            </a:extLst>
          </p:cNvPr>
          <p:cNvCxnSpPr>
            <a:cxnSpLocks/>
          </p:cNvCxnSpPr>
          <p:nvPr/>
        </p:nvCxnSpPr>
        <p:spPr>
          <a:xfrm flipV="1">
            <a:off x="5966127" y="3937610"/>
            <a:ext cx="0" cy="290256"/>
          </a:xfrm>
          <a:prstGeom prst="straightConnector1">
            <a:avLst/>
          </a:prstGeom>
          <a:ln>
            <a:solidFill>
              <a:srgbClr val="00468D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>
            <a:extLst>
              <a:ext uri="{FF2B5EF4-FFF2-40B4-BE49-F238E27FC236}">
                <a16:creationId xmlns:a16="http://schemas.microsoft.com/office/drawing/2014/main" id="{FCD33563-2D60-95CB-9B1D-A310F8D664A2}"/>
              </a:ext>
            </a:extLst>
          </p:cNvPr>
          <p:cNvCxnSpPr>
            <a:cxnSpLocks/>
          </p:cNvCxnSpPr>
          <p:nvPr/>
        </p:nvCxnSpPr>
        <p:spPr>
          <a:xfrm>
            <a:off x="3932228" y="3618266"/>
            <a:ext cx="0" cy="323316"/>
          </a:xfrm>
          <a:prstGeom prst="straightConnector1">
            <a:avLst/>
          </a:prstGeom>
          <a:ln>
            <a:solidFill>
              <a:srgbClr val="00468D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01A08665-A6E3-B1DE-4769-9949FCDB59F6}"/>
              </a:ext>
            </a:extLst>
          </p:cNvPr>
          <p:cNvCxnSpPr>
            <a:cxnSpLocks/>
          </p:cNvCxnSpPr>
          <p:nvPr/>
        </p:nvCxnSpPr>
        <p:spPr>
          <a:xfrm>
            <a:off x="8000026" y="3618266"/>
            <a:ext cx="0" cy="32331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>
            <a:extLst>
              <a:ext uri="{FF2B5EF4-FFF2-40B4-BE49-F238E27FC236}">
                <a16:creationId xmlns:a16="http://schemas.microsoft.com/office/drawing/2014/main" id="{DA27000A-9EC1-290B-556A-8FCC17B1FDEF}"/>
              </a:ext>
            </a:extLst>
          </p:cNvPr>
          <p:cNvSpPr txBox="1"/>
          <p:nvPr/>
        </p:nvSpPr>
        <p:spPr>
          <a:xfrm>
            <a:off x="1325393" y="3514337"/>
            <a:ext cx="1209337" cy="398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spc="3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22 luglio 2020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FE66F30-2061-BEFD-F65B-213A6F231E85}"/>
              </a:ext>
            </a:extLst>
          </p:cNvPr>
          <p:cNvSpPr txBox="1"/>
          <p:nvPr/>
        </p:nvSpPr>
        <p:spPr>
          <a:xfrm>
            <a:off x="5255100" y="3526051"/>
            <a:ext cx="1417544" cy="398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spc="3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27 ottobre 2022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4ABF56F2-39DB-6A9E-2CF6-528AA5237969}"/>
              </a:ext>
            </a:extLst>
          </p:cNvPr>
          <p:cNvSpPr txBox="1"/>
          <p:nvPr/>
        </p:nvSpPr>
        <p:spPr>
          <a:xfrm>
            <a:off x="3330223" y="4040223"/>
            <a:ext cx="1195317" cy="398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spc="3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31 marzo 2022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F675B406-1FB5-EA23-392D-C685E1F2CD4F}"/>
              </a:ext>
            </a:extLst>
          </p:cNvPr>
          <p:cNvSpPr txBox="1"/>
          <p:nvPr/>
        </p:nvSpPr>
        <p:spPr>
          <a:xfrm>
            <a:off x="7340384" y="4098323"/>
            <a:ext cx="1336969" cy="398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spc="3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Dicembre 2022</a:t>
            </a:r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CA6164BD-092E-382B-2C0A-C0F330DEDDDE}"/>
              </a:ext>
            </a:extLst>
          </p:cNvPr>
          <p:cNvGrpSpPr/>
          <p:nvPr/>
        </p:nvGrpSpPr>
        <p:grpSpPr>
          <a:xfrm>
            <a:off x="11080146" y="3868684"/>
            <a:ext cx="192033" cy="137851"/>
            <a:chOff x="8450258" y="2974914"/>
            <a:chExt cx="615674" cy="441960"/>
          </a:xfrm>
          <a:solidFill>
            <a:srgbClr val="00468D"/>
          </a:solidFill>
        </p:grpSpPr>
        <p:sp>
          <p:nvSpPr>
            <p:cNvPr id="17" name="Triangle 26">
              <a:extLst>
                <a:ext uri="{FF2B5EF4-FFF2-40B4-BE49-F238E27FC236}">
                  <a16:creationId xmlns:a16="http://schemas.microsoft.com/office/drawing/2014/main" id="{BE5472EC-1F74-DF4C-3D34-1DE94C3DFE77}"/>
                </a:ext>
              </a:extLst>
            </p:cNvPr>
            <p:cNvSpPr/>
            <p:nvPr/>
          </p:nvSpPr>
          <p:spPr>
            <a:xfrm rot="5400000">
              <a:off x="8394256" y="3030916"/>
              <a:ext cx="441960" cy="32995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800">
                <a:solidFill>
                  <a:srgbClr val="00468D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8" name="Triangle 27">
              <a:extLst>
                <a:ext uri="{FF2B5EF4-FFF2-40B4-BE49-F238E27FC236}">
                  <a16:creationId xmlns:a16="http://schemas.microsoft.com/office/drawing/2014/main" id="{BC49EFFB-7ADB-92D8-66C4-FDBDCD4B6DB2}"/>
                </a:ext>
              </a:extLst>
            </p:cNvPr>
            <p:cNvSpPr/>
            <p:nvPr/>
          </p:nvSpPr>
          <p:spPr>
            <a:xfrm rot="5400000">
              <a:off x="8679974" y="3030916"/>
              <a:ext cx="441960" cy="32995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800">
                <a:solidFill>
                  <a:srgbClr val="00468D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9" name="TextBox 704">
            <a:extLst>
              <a:ext uri="{FF2B5EF4-FFF2-40B4-BE49-F238E27FC236}">
                <a16:creationId xmlns:a16="http://schemas.microsoft.com/office/drawing/2014/main" id="{0E86140F-585A-5959-DA08-65DAC6085BBB}"/>
              </a:ext>
            </a:extLst>
          </p:cNvPr>
          <p:cNvSpPr txBox="1"/>
          <p:nvPr/>
        </p:nvSpPr>
        <p:spPr>
          <a:xfrm>
            <a:off x="1325393" y="4587699"/>
            <a:ext cx="12192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Attivazione della Task </a:t>
            </a:r>
            <a:r>
              <a:rPr lang="it-IT" b="1" dirty="0">
                <a:solidFill>
                  <a:schemeClr val="bg1"/>
                </a:solidFill>
                <a:latin typeface="Candara" panose="020E0502030303020204" pitchFamily="34" charset="0"/>
              </a:rPr>
              <a:t>F</a:t>
            </a:r>
            <a:r>
              <a:rPr lang="it-IT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orce</a:t>
            </a:r>
            <a:endParaRPr lang="it-IT" b="1" dirty="0">
              <a:solidFill>
                <a:schemeClr val="bg1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706">
            <a:extLst>
              <a:ext uri="{FF2B5EF4-FFF2-40B4-BE49-F238E27FC236}">
                <a16:creationId xmlns:a16="http://schemas.microsoft.com/office/drawing/2014/main" id="{C009BD53-A737-89EF-87A9-853D3AA97292}"/>
              </a:ext>
            </a:extLst>
          </p:cNvPr>
          <p:cNvSpPr txBox="1"/>
          <p:nvPr/>
        </p:nvSpPr>
        <p:spPr>
          <a:xfrm>
            <a:off x="5354272" y="4671100"/>
            <a:ext cx="12192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andara" panose="020E0502030303020204" pitchFamily="34" charset="0"/>
              </a:rPr>
              <a:t>Nuovo</a:t>
            </a:r>
            <a:r>
              <a:rPr lang="it-IT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Candara" panose="020E0502030303020204" pitchFamily="34" charset="0"/>
              </a:rPr>
              <a:t>i</a:t>
            </a:r>
            <a:r>
              <a:rPr lang="it-IT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nvio post negoziato</a:t>
            </a:r>
            <a:endParaRPr lang="it-IT" b="1" dirty="0">
              <a:solidFill>
                <a:schemeClr val="bg1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708">
            <a:extLst>
              <a:ext uri="{FF2B5EF4-FFF2-40B4-BE49-F238E27FC236}">
                <a16:creationId xmlns:a16="http://schemas.microsoft.com/office/drawing/2014/main" id="{FFE08D25-51E6-8AE0-4389-A141B77C03C6}"/>
              </a:ext>
            </a:extLst>
          </p:cNvPr>
          <p:cNvSpPr txBox="1"/>
          <p:nvPr/>
        </p:nvSpPr>
        <p:spPr>
          <a:xfrm>
            <a:off x="3318281" y="2471654"/>
            <a:ext cx="12192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andara" panose="020E0502030303020204" pitchFamily="34" charset="0"/>
              </a:rPr>
              <a:t>Invio</a:t>
            </a:r>
            <a:r>
              <a:rPr lang="it-IT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 del Programma alla CE</a:t>
            </a:r>
            <a:endParaRPr lang="it-IT" b="1" dirty="0">
              <a:solidFill>
                <a:schemeClr val="bg1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710">
            <a:extLst>
              <a:ext uri="{FF2B5EF4-FFF2-40B4-BE49-F238E27FC236}">
                <a16:creationId xmlns:a16="http://schemas.microsoft.com/office/drawing/2014/main" id="{1CEC1B69-696F-8E1B-4DD4-E40E1A35E264}"/>
              </a:ext>
            </a:extLst>
          </p:cNvPr>
          <p:cNvSpPr txBox="1"/>
          <p:nvPr/>
        </p:nvSpPr>
        <p:spPr>
          <a:xfrm>
            <a:off x="7293392" y="2649041"/>
            <a:ext cx="14309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74"/>
                </a:solidFill>
                <a:latin typeface="Candara" panose="020E0502030303020204" pitchFamily="34" charset="0"/>
              </a:rPr>
              <a:t>Adozione del Programma</a:t>
            </a:r>
            <a:endParaRPr lang="it-IT" b="1" dirty="0">
              <a:solidFill>
                <a:srgbClr val="003A74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E5AA1628-CBE7-F0BA-98ED-7D81A8D9D5B2}"/>
              </a:ext>
            </a:extLst>
          </p:cNvPr>
          <p:cNvSpPr/>
          <p:nvPr/>
        </p:nvSpPr>
        <p:spPr>
          <a:xfrm>
            <a:off x="9279866" y="4227866"/>
            <a:ext cx="1548000" cy="1548000"/>
          </a:xfrm>
          <a:prstGeom prst="ellipse">
            <a:avLst/>
          </a:prstGeom>
          <a:solidFill>
            <a:schemeClr val="bg1"/>
          </a:solidFill>
          <a:ln w="53975">
            <a:solidFill>
              <a:srgbClr val="003A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29" name="Straight Arrow Connector 9">
            <a:extLst>
              <a:ext uri="{FF2B5EF4-FFF2-40B4-BE49-F238E27FC236}">
                <a16:creationId xmlns:a16="http://schemas.microsoft.com/office/drawing/2014/main" id="{21FC4C27-0C21-968D-0E90-91CF230438AC}"/>
              </a:ext>
            </a:extLst>
          </p:cNvPr>
          <p:cNvCxnSpPr>
            <a:cxnSpLocks/>
          </p:cNvCxnSpPr>
          <p:nvPr/>
        </p:nvCxnSpPr>
        <p:spPr>
          <a:xfrm flipV="1">
            <a:off x="10033925" y="3953195"/>
            <a:ext cx="0" cy="29025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2">
            <a:extLst>
              <a:ext uri="{FF2B5EF4-FFF2-40B4-BE49-F238E27FC236}">
                <a16:creationId xmlns:a16="http://schemas.microsoft.com/office/drawing/2014/main" id="{64135BA4-5779-D832-984F-78CB376078DB}"/>
              </a:ext>
            </a:extLst>
          </p:cNvPr>
          <p:cNvSpPr txBox="1"/>
          <p:nvPr/>
        </p:nvSpPr>
        <p:spPr>
          <a:xfrm>
            <a:off x="9603787" y="3517731"/>
            <a:ext cx="896760" cy="398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spc="3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Estate 2023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A7307CE-6200-7E96-3060-968294025AA0}"/>
              </a:ext>
            </a:extLst>
          </p:cNvPr>
          <p:cNvSpPr txBox="1"/>
          <p:nvPr/>
        </p:nvSpPr>
        <p:spPr>
          <a:xfrm>
            <a:off x="9201063" y="4678700"/>
            <a:ext cx="1702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3A74"/>
                </a:solidFill>
                <a:latin typeface="Candara" panose="020E0502030303020204" pitchFamily="34" charset="0"/>
              </a:rPr>
              <a:t>Avvisi di finanziamento </a:t>
            </a:r>
            <a:endParaRPr lang="it-IT" dirty="0">
              <a:solidFill>
                <a:srgbClr val="003A74"/>
              </a:solidFill>
              <a:latin typeface="Candara" panose="020E0502030303020204" pitchFamily="34" charset="0"/>
            </a:endParaRPr>
          </a:p>
        </p:txBody>
      </p:sp>
      <p:pic>
        <p:nvPicPr>
          <p:cNvPr id="34" name="Elemento grafico 33" descr="Pennarello">
            <a:extLst>
              <a:ext uri="{FF2B5EF4-FFF2-40B4-BE49-F238E27FC236}">
                <a16:creationId xmlns:a16="http://schemas.microsoft.com/office/drawing/2014/main" id="{5C8C05C7-1639-9EE4-C542-EA4E506D7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910" y="30921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1996748" y="29193"/>
            <a:ext cx="9134855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 I NUMERI DEL PROGRAMMA</a:t>
            </a:r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E1357057-71BB-8E10-5EFC-6D3BE43AE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032" r="1365"/>
          <a:stretch/>
        </p:blipFill>
        <p:spPr bwMode="auto">
          <a:xfrm>
            <a:off x="357733" y="410029"/>
            <a:ext cx="11225426" cy="5919740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0DD16A27-2A4E-454A-B012-FF84469F6992}"/>
              </a:ext>
            </a:extLst>
          </p:cNvPr>
          <p:cNvGrpSpPr/>
          <p:nvPr/>
        </p:nvGrpSpPr>
        <p:grpSpPr>
          <a:xfrm>
            <a:off x="259452" y="1093713"/>
            <a:ext cx="3293374" cy="1107996"/>
            <a:chOff x="6636756" y="5331247"/>
            <a:chExt cx="3292978" cy="110799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384CD05-4EAB-45A4-4E9E-7587898693ED}"/>
                </a:ext>
              </a:extLst>
            </p:cNvPr>
            <p:cNvGrpSpPr/>
            <p:nvPr/>
          </p:nvGrpSpPr>
          <p:grpSpPr>
            <a:xfrm>
              <a:off x="6636756" y="5331247"/>
              <a:ext cx="3292978" cy="1107996"/>
              <a:chOff x="6774979" y="1671449"/>
              <a:chExt cx="3292978" cy="1107996"/>
            </a:xfrm>
          </p:grpSpPr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0C6C1DB1-9BD2-F160-07E8-538032B10BFE}"/>
                  </a:ext>
                </a:extLst>
              </p:cNvPr>
              <p:cNvSpPr/>
              <p:nvPr/>
            </p:nvSpPr>
            <p:spPr>
              <a:xfrm>
                <a:off x="6774979" y="1737876"/>
                <a:ext cx="3064404" cy="8354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46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15F2EC3-EEB3-5F21-8650-13D6CE0EB40D}"/>
                  </a:ext>
                </a:extLst>
              </p:cNvPr>
              <p:cNvSpPr txBox="1"/>
              <p:nvPr/>
            </p:nvSpPr>
            <p:spPr>
              <a:xfrm>
                <a:off x="7446922" y="1671449"/>
                <a:ext cx="262103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chemeClr val="tx2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€ 102,9 MLN</a:t>
                </a:r>
              </a:p>
              <a:p>
                <a:r>
                  <a:rPr lang="it-IT" sz="2400" b="1" dirty="0">
                    <a:solidFill>
                      <a:schemeClr val="tx2">
                        <a:lumMod val="75000"/>
                      </a:schemeClr>
                    </a:solidFill>
                    <a:latin typeface="Candara" panose="020E0502030303020204" pitchFamily="34" charset="0"/>
                  </a:rPr>
                  <a:t>€ 40,7 MLN</a:t>
                </a:r>
              </a:p>
              <a:p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</a:p>
            </p:txBody>
          </p:sp>
        </p:grpSp>
        <p:pic>
          <p:nvPicPr>
            <p:cNvPr id="15" name="Elemento grafico 14" descr="Monete">
              <a:extLst>
                <a:ext uri="{FF2B5EF4-FFF2-40B4-BE49-F238E27FC236}">
                  <a16:creationId xmlns:a16="http://schemas.microsoft.com/office/drawing/2014/main" id="{6BA8C17B-FF19-89D3-C5A7-5B2C78F1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39856" y="5530991"/>
              <a:ext cx="568842" cy="568842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D25BE22-C942-FC6B-685D-B6A060C3DAF3}"/>
              </a:ext>
            </a:extLst>
          </p:cNvPr>
          <p:cNvGrpSpPr/>
          <p:nvPr/>
        </p:nvGrpSpPr>
        <p:grpSpPr>
          <a:xfrm>
            <a:off x="5999996" y="3803609"/>
            <a:ext cx="6132902" cy="2885442"/>
            <a:chOff x="6774979" y="2651510"/>
            <a:chExt cx="3929383" cy="348594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D97D345-553A-D578-620F-FF3D362B7339}"/>
                </a:ext>
              </a:extLst>
            </p:cNvPr>
            <p:cNvSpPr/>
            <p:nvPr/>
          </p:nvSpPr>
          <p:spPr>
            <a:xfrm>
              <a:off x="6774979" y="2651510"/>
              <a:ext cx="3891516" cy="3416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5F98428-B40E-3E36-FBA9-B0701333DA01}"/>
                </a:ext>
              </a:extLst>
            </p:cNvPr>
            <p:cNvSpPr txBox="1"/>
            <p:nvPr/>
          </p:nvSpPr>
          <p:spPr>
            <a:xfrm>
              <a:off x="6812845" y="2679442"/>
              <a:ext cx="3891517" cy="345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468D"/>
                  </a:solidFill>
                  <a:latin typeface="Candara" panose="020E0502030303020204" pitchFamily="34" charset="0"/>
                </a:rPr>
                <a:t>            </a:t>
              </a:r>
            </a:p>
            <a:p>
              <a:r>
                <a:rPr lang="it-IT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               </a:t>
              </a: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Estensione dell’area:</a:t>
              </a:r>
              <a:r>
                <a:rPr lang="it-IT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 </a:t>
              </a:r>
              <a:r>
                <a:rPr lang="it-IT" b="1" dirty="0">
                  <a:solidFill>
                    <a:schemeClr val="tx2">
                      <a:lumMod val="75000"/>
                    </a:schemeClr>
                  </a:solidFill>
                  <a:latin typeface="Candara" panose="020E0502030303020204" pitchFamily="34" charset="0"/>
                </a:rPr>
                <a:t>oltre 38.800 Kmq: 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Province di Lecco, Como, Varese e Sondrio in Lombardia 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Province di Novara, Vercelli, Biella, Verbano Cusio-Ossola in Piemonte 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Provincia Autonoma di Bolzano 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Regione autonoma Valle d’Aosta 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Cantone Ticino 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Cantone dei Grigioni</a:t>
              </a:r>
            </a:p>
            <a:p>
              <a:pPr marL="285750" indent="-285750">
                <a:buClr>
                  <a:srgbClr val="00468D"/>
                </a:buClr>
                <a:buFont typeface="Wingdings" panose="05000000000000000000" pitchFamily="2" charset="2"/>
                <a:buChar char="§"/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Cantone Vallese</a:t>
              </a:r>
            </a:p>
          </p:txBody>
        </p:sp>
      </p:grpSp>
      <p:pic>
        <p:nvPicPr>
          <p:cNvPr id="17" name="Elemento grafico 16" descr="Mappa con segnaposto">
            <a:extLst>
              <a:ext uri="{FF2B5EF4-FFF2-40B4-BE49-F238E27FC236}">
                <a16:creationId xmlns:a16="http://schemas.microsoft.com/office/drawing/2014/main" id="{424CEFE7-FD73-C72E-954A-E276E340C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3930549"/>
            <a:ext cx="641378" cy="57422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DA714521-E7F0-BD69-DFA7-F6F2162699B0}"/>
              </a:ext>
            </a:extLst>
          </p:cNvPr>
          <p:cNvGrpSpPr/>
          <p:nvPr/>
        </p:nvGrpSpPr>
        <p:grpSpPr>
          <a:xfrm>
            <a:off x="59102" y="5953550"/>
            <a:ext cx="2740991" cy="735501"/>
            <a:chOff x="487653" y="6129089"/>
            <a:chExt cx="2743444" cy="735501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BD00AD6-B36E-190B-7CB1-B7F26E94F75F}"/>
                </a:ext>
              </a:extLst>
            </p:cNvPr>
            <p:cNvSpPr/>
            <p:nvPr/>
          </p:nvSpPr>
          <p:spPr>
            <a:xfrm>
              <a:off x="497550" y="6164875"/>
              <a:ext cx="2623696" cy="6230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Elemento grafico 18" descr="Gruppo">
              <a:extLst>
                <a:ext uri="{FF2B5EF4-FFF2-40B4-BE49-F238E27FC236}">
                  <a16:creationId xmlns:a16="http://schemas.microsoft.com/office/drawing/2014/main" id="{7E3CF682-95F4-5187-954B-494D8C84B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7653" y="6129089"/>
              <a:ext cx="746852" cy="735501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863703A-B41C-EE5F-AFBE-994E54AFCE51}"/>
                </a:ext>
              </a:extLst>
            </p:cNvPr>
            <p:cNvSpPr txBox="1"/>
            <p:nvPr/>
          </p:nvSpPr>
          <p:spPr>
            <a:xfrm>
              <a:off x="1164875" y="6222667"/>
              <a:ext cx="2066222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Popolazione:</a:t>
              </a:r>
              <a:r>
                <a:rPr lang="it-IT" b="1" dirty="0">
                  <a:solidFill>
                    <a:schemeClr val="tx2">
                      <a:lumMod val="75000"/>
                    </a:schemeClr>
                  </a:solidFill>
                  <a:latin typeface="Candara" panose="020E0502030303020204" pitchFamily="34" charset="0"/>
                </a:rPr>
                <a:t> 4,4 milioni </a:t>
              </a:r>
              <a:r>
                <a:rPr lang="it-IT" b="1" dirty="0">
                  <a:solidFill>
                    <a:srgbClr val="003A74"/>
                  </a:solidFill>
                  <a:latin typeface="Candara" panose="020E0502030303020204" pitchFamily="34" charset="0"/>
                </a:rPr>
                <a:t>di persone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1A4CE8A2-1580-DCDF-2537-1D5F3F87A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2735136" y="1226665"/>
            <a:ext cx="398589" cy="23947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FC850FE-7855-45EE-6043-BBEBD24FBD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2735136" y="1513551"/>
            <a:ext cx="400050" cy="3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30FCE0-49DB-90EF-086B-BC2186A56914}"/>
              </a:ext>
            </a:extLst>
          </p:cNvPr>
          <p:cNvSpPr txBox="1"/>
          <p:nvPr/>
        </p:nvSpPr>
        <p:spPr>
          <a:xfrm>
            <a:off x="2768973" y="82034"/>
            <a:ext cx="8215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LE PRIORITÀ STRATEGICHE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8CED582-9252-2561-E37D-46DD203E8394}"/>
              </a:ext>
            </a:extLst>
          </p:cNvPr>
          <p:cNvSpPr txBox="1"/>
          <p:nvPr/>
        </p:nvSpPr>
        <p:spPr>
          <a:xfrm>
            <a:off x="118587" y="2214969"/>
            <a:ext cx="4120513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competitiva e intelligente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18BA4F61-BC5E-BFAC-5E83-FA5A3B184B9F}"/>
              </a:ext>
            </a:extLst>
          </p:cNvPr>
          <p:cNvSpPr txBox="1"/>
          <p:nvPr/>
        </p:nvSpPr>
        <p:spPr>
          <a:xfrm>
            <a:off x="437195" y="2587225"/>
            <a:ext cx="3121660" cy="792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1.1 Sviluppo e rafforzamento delle capacità  di ricerca, di innovazione e introduzione di tecnologie avanzate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E876921D-68DB-0688-651C-89AC5AC9C112}"/>
              </a:ext>
            </a:extLst>
          </p:cNvPr>
          <p:cNvSpPr/>
          <p:nvPr/>
        </p:nvSpPr>
        <p:spPr>
          <a:xfrm>
            <a:off x="1356360" y="821076"/>
            <a:ext cx="1219200" cy="1219200"/>
          </a:xfrm>
          <a:prstGeom prst="ellipse">
            <a:avLst/>
          </a:prstGeom>
          <a:solidFill>
            <a:srgbClr val="0046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75339E23-D85A-3756-6024-F28BF9B1AC7C}"/>
              </a:ext>
            </a:extLst>
          </p:cNvPr>
          <p:cNvSpPr txBox="1"/>
          <p:nvPr/>
        </p:nvSpPr>
        <p:spPr>
          <a:xfrm>
            <a:off x="5059680" y="2144416"/>
            <a:ext cx="2072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verde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ED05AE0A-44F9-3173-C828-50F82BD98E99}"/>
              </a:ext>
            </a:extLst>
          </p:cNvPr>
          <p:cNvSpPr txBox="1"/>
          <p:nvPr/>
        </p:nvSpPr>
        <p:spPr>
          <a:xfrm>
            <a:off x="4432656" y="2482552"/>
            <a:ext cx="3306368" cy="1263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2.4 Adattamento ai cambiamenti climatici, prevenzione dei rischi di catastrofe e maggiore resilienza</a:t>
            </a: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2.7 Riduzione dell'inquinamento, protezione della natura e della biodiversità</a:t>
            </a:r>
            <a:endParaRPr lang="it-IT" sz="1600" dirty="0">
              <a:solidFill>
                <a:srgbClr val="00468D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D243A92B-5B25-4F1E-1E71-29D463AD9138}"/>
              </a:ext>
            </a:extLst>
          </p:cNvPr>
          <p:cNvSpPr/>
          <p:nvPr/>
        </p:nvSpPr>
        <p:spPr>
          <a:xfrm>
            <a:off x="5476240" y="821076"/>
            <a:ext cx="1219200" cy="1219200"/>
          </a:xfrm>
          <a:prstGeom prst="ellipse">
            <a:avLst/>
          </a:prstGeom>
          <a:solidFill>
            <a:srgbClr val="0046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7B8D035F-45EB-D75E-1E63-19E152EB3864}"/>
              </a:ext>
            </a:extLst>
          </p:cNvPr>
          <p:cNvSpPr txBox="1"/>
          <p:nvPr/>
        </p:nvSpPr>
        <p:spPr>
          <a:xfrm>
            <a:off x="8773480" y="2101413"/>
            <a:ext cx="243633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connessa</a:t>
            </a: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77534BDE-2B4F-6E10-CDB4-839168AB2045}"/>
              </a:ext>
            </a:extLst>
          </p:cNvPr>
          <p:cNvSpPr txBox="1"/>
          <p:nvPr/>
        </p:nvSpPr>
        <p:spPr>
          <a:xfrm>
            <a:off x="8466773" y="2421415"/>
            <a:ext cx="3570085" cy="1383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3.2 Sviluppare e rafforzare una mobilità locale, regionale e nazionale, intelligente, intermodale, resiliente ai cambiamenti climatici e sostenibile, migliorando l'accesso alla rete TEN-T e la mobilità transfrontaliera</a:t>
            </a: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743A873D-2BBA-C19F-5D16-BE38B324E8B7}"/>
              </a:ext>
            </a:extLst>
          </p:cNvPr>
          <p:cNvSpPr/>
          <p:nvPr/>
        </p:nvSpPr>
        <p:spPr>
          <a:xfrm>
            <a:off x="9596120" y="821076"/>
            <a:ext cx="1219200" cy="1219200"/>
          </a:xfrm>
          <a:prstGeom prst="ellipse">
            <a:avLst/>
          </a:prstGeom>
          <a:solidFill>
            <a:srgbClr val="0046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9CA02939-39A7-E824-D22C-D4108A6B595A}"/>
              </a:ext>
            </a:extLst>
          </p:cNvPr>
          <p:cNvSpPr txBox="1"/>
          <p:nvPr/>
        </p:nvSpPr>
        <p:spPr>
          <a:xfrm>
            <a:off x="2643347" y="5198631"/>
            <a:ext cx="1766886" cy="448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sociale e inclusiva</a:t>
            </a: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402873DD-E599-4801-072B-F09689AED3CB}"/>
              </a:ext>
            </a:extLst>
          </p:cNvPr>
          <p:cNvSpPr txBox="1"/>
          <p:nvPr/>
        </p:nvSpPr>
        <p:spPr>
          <a:xfrm>
            <a:off x="1356360" y="5730555"/>
            <a:ext cx="4120514" cy="1066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4.5 Parità di accesso all’assistenza sanitaria e passaggio dall’assistenza istituzionale a quella su base familiare e sul territorio</a:t>
            </a: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4.6 Rafforzamento del ruolo della cultura e del turismo sostenibile</a:t>
            </a:r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id="{DBE1EB51-44D5-0C19-0BC3-3ED57D669005}"/>
              </a:ext>
            </a:extLst>
          </p:cNvPr>
          <p:cNvSpPr/>
          <p:nvPr/>
        </p:nvSpPr>
        <p:spPr>
          <a:xfrm>
            <a:off x="2917190" y="3896220"/>
            <a:ext cx="1219200" cy="1219200"/>
          </a:xfrm>
          <a:prstGeom prst="ellipse">
            <a:avLst/>
          </a:prstGeom>
          <a:solidFill>
            <a:srgbClr val="0046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FC9A3FFE-376F-4437-5BCD-62EAF23C30FD}"/>
              </a:ext>
            </a:extLst>
          </p:cNvPr>
          <p:cNvSpPr txBox="1"/>
          <p:nvPr/>
        </p:nvSpPr>
        <p:spPr>
          <a:xfrm>
            <a:off x="7600714" y="5203434"/>
            <a:ext cx="1732118" cy="448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Una migliore governance</a:t>
            </a: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63E1A403-74ED-F776-44A2-252B153F14DB}"/>
              </a:ext>
            </a:extLst>
          </p:cNvPr>
          <p:cNvSpPr txBox="1"/>
          <p:nvPr/>
        </p:nvSpPr>
        <p:spPr>
          <a:xfrm>
            <a:off x="6563362" y="5730555"/>
            <a:ext cx="3931443" cy="989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it-IT" sz="1600" b="1" dirty="0">
                <a:solidFill>
                  <a:srgbClr val="00468D"/>
                </a:solidFill>
                <a:latin typeface="Candara" panose="020E0502030303020204" pitchFamily="34" charset="0"/>
              </a:rPr>
              <a:t>ISO 1.b Miglioramento dell'efficienza dell'amministrazione pubblica in termini di cooperazione mediante l'eliminazione degli ostacoli di tipo giuridico e di altro tipo nelle regioni frontaliere</a:t>
            </a:r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D5D17E05-093A-C2C7-6332-88ABC4780F45}"/>
              </a:ext>
            </a:extLst>
          </p:cNvPr>
          <p:cNvSpPr/>
          <p:nvPr/>
        </p:nvSpPr>
        <p:spPr>
          <a:xfrm>
            <a:off x="7857173" y="3920244"/>
            <a:ext cx="1219200" cy="1219200"/>
          </a:xfrm>
          <a:prstGeom prst="ellipse">
            <a:avLst/>
          </a:prstGeom>
          <a:solidFill>
            <a:srgbClr val="0046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47" name="Elemento grafico 46" descr="Microscopio">
            <a:extLst>
              <a:ext uri="{FF2B5EF4-FFF2-40B4-BE49-F238E27FC236}">
                <a16:creationId xmlns:a16="http://schemas.microsoft.com/office/drawing/2014/main" id="{8CFA969C-B937-9AFB-D9FD-B1E1A2B7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6" y="973476"/>
            <a:ext cx="914400" cy="914400"/>
          </a:xfrm>
          <a:prstGeom prst="rect">
            <a:avLst/>
          </a:prstGeom>
        </p:spPr>
      </p:pic>
      <p:pic>
        <p:nvPicPr>
          <p:cNvPr id="49" name="Elemento grafico 48" descr="Sostenibilità">
            <a:extLst>
              <a:ext uri="{FF2B5EF4-FFF2-40B4-BE49-F238E27FC236}">
                <a16:creationId xmlns:a16="http://schemas.microsoft.com/office/drawing/2014/main" id="{9C01DE22-3C7A-0E87-71F4-EDED94D77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8640" y="973476"/>
            <a:ext cx="914400" cy="914400"/>
          </a:xfrm>
          <a:prstGeom prst="rect">
            <a:avLst/>
          </a:prstGeom>
        </p:spPr>
      </p:pic>
      <p:pic>
        <p:nvPicPr>
          <p:cNvPr id="51" name="Elemento grafico 50" descr="Ciclismo">
            <a:extLst>
              <a:ext uri="{FF2B5EF4-FFF2-40B4-BE49-F238E27FC236}">
                <a16:creationId xmlns:a16="http://schemas.microsoft.com/office/drawing/2014/main" id="{000DD231-09CC-92F0-1BCE-8D98B3B15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8520" y="979281"/>
            <a:ext cx="914400" cy="914400"/>
          </a:xfrm>
          <a:prstGeom prst="rect">
            <a:avLst/>
          </a:prstGeom>
        </p:spPr>
      </p:pic>
      <p:pic>
        <p:nvPicPr>
          <p:cNvPr id="53" name="Elemento grafico 52" descr="Gruppo di persone">
            <a:extLst>
              <a:ext uri="{FF2B5EF4-FFF2-40B4-BE49-F238E27FC236}">
                <a16:creationId xmlns:a16="http://schemas.microsoft.com/office/drawing/2014/main" id="{DFD66554-3A17-968B-0D10-C54DA72B0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9590" y="4048620"/>
            <a:ext cx="914400" cy="914400"/>
          </a:xfrm>
          <a:prstGeom prst="rect">
            <a:avLst/>
          </a:prstGeom>
        </p:spPr>
      </p:pic>
      <p:pic>
        <p:nvPicPr>
          <p:cNvPr id="55" name="Elemento grafico 54" descr="Banca">
            <a:extLst>
              <a:ext uri="{FF2B5EF4-FFF2-40B4-BE49-F238E27FC236}">
                <a16:creationId xmlns:a16="http://schemas.microsoft.com/office/drawing/2014/main" id="{2F6DD867-831F-F5E4-070C-D37479974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09573" y="4067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7">
            <a:extLst>
              <a:ext uri="{FF2B5EF4-FFF2-40B4-BE49-F238E27FC236}">
                <a16:creationId xmlns:a16="http://schemas.microsoft.com/office/drawing/2014/main" id="{948F810D-B18E-927B-EFDF-6C7E41DE70BF}"/>
              </a:ext>
            </a:extLst>
          </p:cNvPr>
          <p:cNvSpPr/>
          <p:nvPr/>
        </p:nvSpPr>
        <p:spPr>
          <a:xfrm rot="16200000">
            <a:off x="5354681" y="2168734"/>
            <a:ext cx="1600200" cy="6585261"/>
          </a:xfrm>
          <a:prstGeom prst="rect">
            <a:avLst/>
          </a:prstGeom>
          <a:solidFill>
            <a:srgbClr val="9BB1CF">
              <a:alpha val="29804"/>
            </a:srgb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/>
            <a:endParaRPr lang="en-US" sz="24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4325DB3A-2BD0-DC56-B9DF-52B51F0C87CE}"/>
              </a:ext>
            </a:extLst>
          </p:cNvPr>
          <p:cNvSpPr/>
          <p:nvPr/>
        </p:nvSpPr>
        <p:spPr>
          <a:xfrm>
            <a:off x="5075083" y="1121229"/>
            <a:ext cx="2194562" cy="3581400"/>
          </a:xfrm>
          <a:prstGeom prst="rect">
            <a:avLst/>
          </a:prstGeom>
          <a:solidFill>
            <a:srgbClr val="E9E9E9">
              <a:alpha val="60000"/>
            </a:srgb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7">
            <a:extLst>
              <a:ext uri="{FF2B5EF4-FFF2-40B4-BE49-F238E27FC236}">
                <a16:creationId xmlns:a16="http://schemas.microsoft.com/office/drawing/2014/main" id="{1179C45B-4B8E-F067-0718-EB32EA930CDB}"/>
              </a:ext>
            </a:extLst>
          </p:cNvPr>
          <p:cNvSpPr/>
          <p:nvPr/>
        </p:nvSpPr>
        <p:spPr>
          <a:xfrm>
            <a:off x="2843775" y="1121229"/>
            <a:ext cx="2194562" cy="3581400"/>
          </a:xfrm>
          <a:prstGeom prst="rect">
            <a:avLst/>
          </a:prstGeom>
          <a:solidFill>
            <a:srgbClr val="9BB1CF">
              <a:alpha val="29804"/>
            </a:srgb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/>
            <a:endParaRPr lang="en-US" sz="24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162983" y="71680"/>
            <a:ext cx="9134855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LE  RISORSE PER IL TERRITORIO</a:t>
            </a:r>
            <a:endParaRPr lang="it-IT" b="1" dirty="0">
              <a:solidFill>
                <a:srgbClr val="00468D"/>
              </a:solidFill>
              <a:highlight>
                <a:srgbClr val="FFFF00"/>
              </a:highlight>
              <a:latin typeface="Candara" panose="020E0502030303020204" pitchFamily="34" charset="0"/>
            </a:endParaRP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FD544617-2ABF-4501-681D-E867B0B85091}"/>
              </a:ext>
            </a:extLst>
          </p:cNvPr>
          <p:cNvSpPr/>
          <p:nvPr/>
        </p:nvSpPr>
        <p:spPr>
          <a:xfrm>
            <a:off x="2862148" y="1121229"/>
            <a:ext cx="2194562" cy="3581400"/>
          </a:xfrm>
          <a:prstGeom prst="rect">
            <a:avLst/>
          </a:prstGeom>
          <a:noFill/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6">
            <a:extLst>
              <a:ext uri="{FF2B5EF4-FFF2-40B4-BE49-F238E27FC236}">
                <a16:creationId xmlns:a16="http://schemas.microsoft.com/office/drawing/2014/main" id="{9FA391A0-6761-7ABE-AA44-21C1A9116E73}"/>
              </a:ext>
            </a:extLst>
          </p:cNvPr>
          <p:cNvSpPr/>
          <p:nvPr/>
        </p:nvSpPr>
        <p:spPr>
          <a:xfrm>
            <a:off x="5056710" y="1121229"/>
            <a:ext cx="2194562" cy="1803400"/>
          </a:xfrm>
          <a:prstGeom prst="rect">
            <a:avLst/>
          </a:prstGeom>
          <a:solidFill>
            <a:srgbClr val="9BB1CF">
              <a:alpha val="29804"/>
            </a:srgb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/>
            <a:endParaRPr lang="en-US" sz="24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Rectangle 7">
            <a:extLst>
              <a:ext uri="{FF2B5EF4-FFF2-40B4-BE49-F238E27FC236}">
                <a16:creationId xmlns:a16="http://schemas.microsoft.com/office/drawing/2014/main" id="{A65AAE6A-373B-F604-D07F-32E8E8DCA08B}"/>
              </a:ext>
            </a:extLst>
          </p:cNvPr>
          <p:cNvSpPr/>
          <p:nvPr/>
        </p:nvSpPr>
        <p:spPr>
          <a:xfrm>
            <a:off x="7252849" y="1121229"/>
            <a:ext cx="2194562" cy="3581400"/>
          </a:xfrm>
          <a:prstGeom prst="rect">
            <a:avLst/>
          </a:prstGeom>
          <a:solidFill>
            <a:srgbClr val="9BB1CF">
              <a:alpha val="29804"/>
            </a:srgb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/>
            <a:endParaRPr lang="en-US" sz="24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Rectangle 9">
            <a:extLst>
              <a:ext uri="{FF2B5EF4-FFF2-40B4-BE49-F238E27FC236}">
                <a16:creationId xmlns:a16="http://schemas.microsoft.com/office/drawing/2014/main" id="{F6545DD3-2767-F357-700C-78A6C436D861}"/>
              </a:ext>
            </a:extLst>
          </p:cNvPr>
          <p:cNvSpPr/>
          <p:nvPr/>
        </p:nvSpPr>
        <p:spPr>
          <a:xfrm>
            <a:off x="5056710" y="2924629"/>
            <a:ext cx="2194562" cy="1778000"/>
          </a:xfrm>
          <a:prstGeom prst="rect">
            <a:avLst/>
          </a:prstGeom>
          <a:solidFill>
            <a:srgbClr val="9BB1CF">
              <a:alpha val="29804"/>
            </a:srgb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/>
            <a:endParaRPr lang="en-US" sz="240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Rectangle 12">
            <a:extLst>
              <a:ext uri="{FF2B5EF4-FFF2-40B4-BE49-F238E27FC236}">
                <a16:creationId xmlns:a16="http://schemas.microsoft.com/office/drawing/2014/main" id="{F8D8C246-B96A-42CF-D0B0-74B2C04EAF29}"/>
              </a:ext>
            </a:extLst>
          </p:cNvPr>
          <p:cNvSpPr/>
          <p:nvPr/>
        </p:nvSpPr>
        <p:spPr>
          <a:xfrm>
            <a:off x="2862148" y="4702629"/>
            <a:ext cx="5487194" cy="16002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4">
            <a:extLst>
              <a:ext uri="{FF2B5EF4-FFF2-40B4-BE49-F238E27FC236}">
                <a16:creationId xmlns:a16="http://schemas.microsoft.com/office/drawing/2014/main" id="{D7396D03-0B80-4871-DE56-F096BA760A02}"/>
              </a:ext>
            </a:extLst>
          </p:cNvPr>
          <p:cNvSpPr txBox="1"/>
          <p:nvPr/>
        </p:nvSpPr>
        <p:spPr>
          <a:xfrm>
            <a:off x="2837424" y="1221683"/>
            <a:ext cx="1881484" cy="762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competitiva e intelligente</a:t>
            </a:r>
          </a:p>
        </p:txBody>
      </p:sp>
      <p:sp>
        <p:nvSpPr>
          <p:cNvPr id="120" name="TextBox 15">
            <a:extLst>
              <a:ext uri="{FF2B5EF4-FFF2-40B4-BE49-F238E27FC236}">
                <a16:creationId xmlns:a16="http://schemas.microsoft.com/office/drawing/2014/main" id="{D39BBA2A-CB53-65DB-3BF5-4B90B813423E}"/>
              </a:ext>
            </a:extLst>
          </p:cNvPr>
          <p:cNvSpPr txBox="1"/>
          <p:nvPr/>
        </p:nvSpPr>
        <p:spPr>
          <a:xfrm>
            <a:off x="4970274" y="1169572"/>
            <a:ext cx="15030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verde</a:t>
            </a:r>
          </a:p>
        </p:txBody>
      </p:sp>
      <p:sp>
        <p:nvSpPr>
          <p:cNvPr id="121" name="TextBox 16">
            <a:extLst>
              <a:ext uri="{FF2B5EF4-FFF2-40B4-BE49-F238E27FC236}">
                <a16:creationId xmlns:a16="http://schemas.microsoft.com/office/drawing/2014/main" id="{6A02F4E5-D250-9A88-53D5-6D6966FB85DB}"/>
              </a:ext>
            </a:extLst>
          </p:cNvPr>
          <p:cNvSpPr txBox="1"/>
          <p:nvPr/>
        </p:nvSpPr>
        <p:spPr>
          <a:xfrm>
            <a:off x="7148907" y="1221684"/>
            <a:ext cx="1885588" cy="762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sociale e inclusiva</a:t>
            </a:r>
          </a:p>
        </p:txBody>
      </p:sp>
      <p:sp>
        <p:nvSpPr>
          <p:cNvPr id="122" name="TextBox 19">
            <a:extLst>
              <a:ext uri="{FF2B5EF4-FFF2-40B4-BE49-F238E27FC236}">
                <a16:creationId xmlns:a16="http://schemas.microsoft.com/office/drawing/2014/main" id="{85DC53F6-D85B-307F-13A3-26C31090F002}"/>
              </a:ext>
            </a:extLst>
          </p:cNvPr>
          <p:cNvSpPr txBox="1"/>
          <p:nvPr/>
        </p:nvSpPr>
        <p:spPr>
          <a:xfrm>
            <a:off x="5053221" y="3039440"/>
            <a:ext cx="1545865" cy="541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Un’Europa più connessa</a:t>
            </a:r>
          </a:p>
        </p:txBody>
      </p:sp>
      <p:sp>
        <p:nvSpPr>
          <p:cNvPr id="123" name="TextBox 21">
            <a:extLst>
              <a:ext uri="{FF2B5EF4-FFF2-40B4-BE49-F238E27FC236}">
                <a16:creationId xmlns:a16="http://schemas.microsoft.com/office/drawing/2014/main" id="{02939A08-8395-0889-04C7-450140912380}"/>
              </a:ext>
            </a:extLst>
          </p:cNvPr>
          <p:cNvSpPr txBox="1"/>
          <p:nvPr/>
        </p:nvSpPr>
        <p:spPr>
          <a:xfrm>
            <a:off x="4856540" y="4966106"/>
            <a:ext cx="2667718" cy="3194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Una migliore governance</a:t>
            </a:r>
          </a:p>
        </p:txBody>
      </p:sp>
      <p:pic>
        <p:nvPicPr>
          <p:cNvPr id="143" name="Elemento grafico 142" descr="Microscopio">
            <a:extLst>
              <a:ext uri="{FF2B5EF4-FFF2-40B4-BE49-F238E27FC236}">
                <a16:creationId xmlns:a16="http://schemas.microsoft.com/office/drawing/2014/main" id="{1B257FD8-B614-E100-BCE2-9B6A17F7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0398" y="1201238"/>
            <a:ext cx="687047" cy="687047"/>
          </a:xfrm>
          <a:prstGeom prst="rect">
            <a:avLst/>
          </a:prstGeom>
        </p:spPr>
      </p:pic>
      <p:pic>
        <p:nvPicPr>
          <p:cNvPr id="144" name="Elemento grafico 143" descr="Sostenibilità">
            <a:extLst>
              <a:ext uri="{FF2B5EF4-FFF2-40B4-BE49-F238E27FC236}">
                <a16:creationId xmlns:a16="http://schemas.microsoft.com/office/drawing/2014/main" id="{25DB4302-0AF2-508E-51FD-BE10F7150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8333" y="1151957"/>
            <a:ext cx="639598" cy="639598"/>
          </a:xfrm>
          <a:prstGeom prst="rect">
            <a:avLst/>
          </a:prstGeom>
        </p:spPr>
      </p:pic>
      <p:pic>
        <p:nvPicPr>
          <p:cNvPr id="145" name="Elemento grafico 144" descr="Ciclismo">
            <a:extLst>
              <a:ext uri="{FF2B5EF4-FFF2-40B4-BE49-F238E27FC236}">
                <a16:creationId xmlns:a16="http://schemas.microsoft.com/office/drawing/2014/main" id="{027BA2FB-DC0B-0026-CDE2-3AF4EF459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4682" y="2988947"/>
            <a:ext cx="584225" cy="584225"/>
          </a:xfrm>
          <a:prstGeom prst="rect">
            <a:avLst/>
          </a:prstGeom>
        </p:spPr>
      </p:pic>
      <p:pic>
        <p:nvPicPr>
          <p:cNvPr id="146" name="Elemento grafico 145" descr="Gruppo di persone">
            <a:extLst>
              <a:ext uri="{FF2B5EF4-FFF2-40B4-BE49-F238E27FC236}">
                <a16:creationId xmlns:a16="http://schemas.microsoft.com/office/drawing/2014/main" id="{973FF33F-8C30-9CB3-3E13-BE25D7915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86204" y="1184843"/>
            <a:ext cx="761207" cy="761207"/>
          </a:xfrm>
          <a:prstGeom prst="rect">
            <a:avLst/>
          </a:prstGeom>
        </p:spPr>
      </p:pic>
      <p:pic>
        <p:nvPicPr>
          <p:cNvPr id="147" name="Elemento grafico 146" descr="Banca">
            <a:extLst>
              <a:ext uri="{FF2B5EF4-FFF2-40B4-BE49-F238E27FC236}">
                <a16:creationId xmlns:a16="http://schemas.microsoft.com/office/drawing/2014/main" id="{CC0F3C74-1092-C941-C0BB-D3B529D2CA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13521" y="4720506"/>
            <a:ext cx="700897" cy="700897"/>
          </a:xfrm>
          <a:prstGeom prst="rect">
            <a:avLst/>
          </a:prstGeom>
        </p:spPr>
      </p:pic>
      <p:pic>
        <p:nvPicPr>
          <p:cNvPr id="148" name="Immagine 147">
            <a:extLst>
              <a:ext uri="{FF2B5EF4-FFF2-40B4-BE49-F238E27FC236}">
                <a16:creationId xmlns:a16="http://schemas.microsoft.com/office/drawing/2014/main" id="{0062DC4A-21FA-1561-CA4C-13F4966793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3055530" y="2656293"/>
            <a:ext cx="398589" cy="239470"/>
          </a:xfrm>
          <a:prstGeom prst="rect">
            <a:avLst/>
          </a:prstGeom>
        </p:spPr>
      </p:pic>
      <p:pic>
        <p:nvPicPr>
          <p:cNvPr id="149" name="Immagine 148">
            <a:extLst>
              <a:ext uri="{FF2B5EF4-FFF2-40B4-BE49-F238E27FC236}">
                <a16:creationId xmlns:a16="http://schemas.microsoft.com/office/drawing/2014/main" id="{9015C66C-DF78-E87D-8BC7-A1014A656D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3052284" y="3314817"/>
            <a:ext cx="400050" cy="392390"/>
          </a:xfrm>
          <a:prstGeom prst="rect">
            <a:avLst/>
          </a:prstGeom>
        </p:spPr>
      </p:pic>
      <p:pic>
        <p:nvPicPr>
          <p:cNvPr id="150" name="Immagine 149">
            <a:extLst>
              <a:ext uri="{FF2B5EF4-FFF2-40B4-BE49-F238E27FC236}">
                <a16:creationId xmlns:a16="http://schemas.microsoft.com/office/drawing/2014/main" id="{0219BA8B-92E1-CE60-9684-1E7B5698DEB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5208813" y="3675861"/>
            <a:ext cx="398589" cy="239470"/>
          </a:xfrm>
          <a:prstGeom prst="rect">
            <a:avLst/>
          </a:prstGeom>
        </p:spPr>
      </p:pic>
      <p:pic>
        <p:nvPicPr>
          <p:cNvPr id="151" name="Immagine 150">
            <a:extLst>
              <a:ext uri="{FF2B5EF4-FFF2-40B4-BE49-F238E27FC236}">
                <a16:creationId xmlns:a16="http://schemas.microsoft.com/office/drawing/2014/main" id="{33B03704-749D-5B06-982A-1B902E32758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5209333" y="4095899"/>
            <a:ext cx="400050" cy="392390"/>
          </a:xfrm>
          <a:prstGeom prst="rect">
            <a:avLst/>
          </a:prstGeom>
        </p:spPr>
      </p:pic>
      <p:pic>
        <p:nvPicPr>
          <p:cNvPr id="152" name="Immagine 151">
            <a:extLst>
              <a:ext uri="{FF2B5EF4-FFF2-40B4-BE49-F238E27FC236}">
                <a16:creationId xmlns:a16="http://schemas.microsoft.com/office/drawing/2014/main" id="{41F3A0C9-D0C8-CBBA-F919-7A2CBAB0191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5210724" y="1994849"/>
            <a:ext cx="398589" cy="239470"/>
          </a:xfrm>
          <a:prstGeom prst="rect">
            <a:avLst/>
          </a:prstGeom>
        </p:spPr>
      </p:pic>
      <p:pic>
        <p:nvPicPr>
          <p:cNvPr id="153" name="Immagine 152">
            <a:extLst>
              <a:ext uri="{FF2B5EF4-FFF2-40B4-BE49-F238E27FC236}">
                <a16:creationId xmlns:a16="http://schemas.microsoft.com/office/drawing/2014/main" id="{CEF33A70-1CED-514A-4F34-F7DF73F1AE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5207156" y="2380722"/>
            <a:ext cx="400050" cy="392390"/>
          </a:xfrm>
          <a:prstGeom prst="rect">
            <a:avLst/>
          </a:prstGeom>
        </p:spPr>
      </p:pic>
      <p:pic>
        <p:nvPicPr>
          <p:cNvPr id="154" name="Immagine 153">
            <a:extLst>
              <a:ext uri="{FF2B5EF4-FFF2-40B4-BE49-F238E27FC236}">
                <a16:creationId xmlns:a16="http://schemas.microsoft.com/office/drawing/2014/main" id="{3F1D57C4-7D87-6148-C7A7-211B5280F40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3920740" y="5674455"/>
            <a:ext cx="398589" cy="239470"/>
          </a:xfrm>
          <a:prstGeom prst="rect">
            <a:avLst/>
          </a:prstGeom>
        </p:spPr>
      </p:pic>
      <p:pic>
        <p:nvPicPr>
          <p:cNvPr id="155" name="Immagine 154">
            <a:extLst>
              <a:ext uri="{FF2B5EF4-FFF2-40B4-BE49-F238E27FC236}">
                <a16:creationId xmlns:a16="http://schemas.microsoft.com/office/drawing/2014/main" id="{F591527C-0649-5D84-E61F-7A2721350A4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6281501" y="5600794"/>
            <a:ext cx="400050" cy="392390"/>
          </a:xfrm>
          <a:prstGeom prst="rect">
            <a:avLst/>
          </a:prstGeom>
        </p:spPr>
      </p:pic>
      <p:pic>
        <p:nvPicPr>
          <p:cNvPr id="156" name="Immagine 155">
            <a:extLst>
              <a:ext uri="{FF2B5EF4-FFF2-40B4-BE49-F238E27FC236}">
                <a16:creationId xmlns:a16="http://schemas.microsoft.com/office/drawing/2014/main" id="{A771F497-F10B-17DC-F03B-03E034D886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6221" r="658" b="28861"/>
          <a:stretch/>
        </p:blipFill>
        <p:spPr>
          <a:xfrm>
            <a:off x="7451608" y="2639173"/>
            <a:ext cx="398589" cy="239470"/>
          </a:xfrm>
          <a:prstGeom prst="rect">
            <a:avLst/>
          </a:prstGeom>
        </p:spPr>
      </p:pic>
      <p:pic>
        <p:nvPicPr>
          <p:cNvPr id="157" name="Immagine 156">
            <a:extLst>
              <a:ext uri="{FF2B5EF4-FFF2-40B4-BE49-F238E27FC236}">
                <a16:creationId xmlns:a16="http://schemas.microsoft.com/office/drawing/2014/main" id="{AB0DDDAD-9A75-727F-AEC2-ACC566E6653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r="994" b="2463"/>
          <a:stretch/>
        </p:blipFill>
        <p:spPr>
          <a:xfrm>
            <a:off x="7445909" y="3379137"/>
            <a:ext cx="400050" cy="392390"/>
          </a:xfrm>
          <a:prstGeom prst="rect">
            <a:avLst/>
          </a:prstGeom>
        </p:spPr>
      </p:pic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91F2F09D-7B40-BD95-C09F-8B99454F11CB}"/>
              </a:ext>
            </a:extLst>
          </p:cNvPr>
          <p:cNvSpPr txBox="1"/>
          <p:nvPr/>
        </p:nvSpPr>
        <p:spPr>
          <a:xfrm>
            <a:off x="3441094" y="2586955"/>
            <a:ext cx="169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17.498.668 €  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9F1FBBE3-0A25-A289-A0D4-D604C74D5CD6}"/>
              </a:ext>
            </a:extLst>
          </p:cNvPr>
          <p:cNvSpPr txBox="1"/>
          <p:nvPr/>
        </p:nvSpPr>
        <p:spPr>
          <a:xfrm>
            <a:off x="5657171" y="1930714"/>
            <a:ext cx="169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27.792.003 €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id="{3BDE76DD-7432-A2DF-993D-8FF9A0B50CC0}"/>
              </a:ext>
            </a:extLst>
          </p:cNvPr>
          <p:cNvSpPr txBox="1"/>
          <p:nvPr/>
        </p:nvSpPr>
        <p:spPr>
          <a:xfrm>
            <a:off x="5555938" y="3593351"/>
            <a:ext cx="169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13.381.334 €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98585C98-5DC5-F3D2-1B18-DE583AD3331E}"/>
              </a:ext>
            </a:extLst>
          </p:cNvPr>
          <p:cNvSpPr txBox="1"/>
          <p:nvPr/>
        </p:nvSpPr>
        <p:spPr>
          <a:xfrm>
            <a:off x="7926465" y="2581389"/>
            <a:ext cx="169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36.026.670 €</a:t>
            </a:r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3A0150D0-E7CC-F20C-511A-84CCB9F4078A}"/>
              </a:ext>
            </a:extLst>
          </p:cNvPr>
          <p:cNvSpPr txBox="1"/>
          <p:nvPr/>
        </p:nvSpPr>
        <p:spPr>
          <a:xfrm>
            <a:off x="4370126" y="5609524"/>
            <a:ext cx="1540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8.234.668 €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23AC2DD5-0F1C-6702-4386-C9272A9EB75B}"/>
              </a:ext>
            </a:extLst>
          </p:cNvPr>
          <p:cNvSpPr txBox="1"/>
          <p:nvPr/>
        </p:nvSpPr>
        <p:spPr>
          <a:xfrm>
            <a:off x="3441094" y="3323465"/>
            <a:ext cx="1398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6.921.332 €</a:t>
            </a: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503F88D8-827D-A0D5-8E0D-A4AB8B446AE6}"/>
              </a:ext>
            </a:extLst>
          </p:cNvPr>
          <p:cNvSpPr txBox="1"/>
          <p:nvPr/>
        </p:nvSpPr>
        <p:spPr>
          <a:xfrm>
            <a:off x="5657171" y="2383262"/>
            <a:ext cx="1420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10.992.703 €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D47AB07E-6F8B-C87F-C3A4-BC0CD9AE6030}"/>
              </a:ext>
            </a:extLst>
          </p:cNvPr>
          <p:cNvSpPr txBox="1"/>
          <p:nvPr/>
        </p:nvSpPr>
        <p:spPr>
          <a:xfrm>
            <a:off x="5587542" y="4093894"/>
            <a:ext cx="1632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5.292.783 €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ABAD98A2-60F7-9A71-472F-721C51A258C2}"/>
              </a:ext>
            </a:extLst>
          </p:cNvPr>
          <p:cNvSpPr txBox="1"/>
          <p:nvPr/>
        </p:nvSpPr>
        <p:spPr>
          <a:xfrm>
            <a:off x="7926465" y="3330577"/>
            <a:ext cx="1403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14.249.800 €</a:t>
            </a: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2FF073B0-C9B4-C9C9-F5F8-97BB8F409457}"/>
              </a:ext>
            </a:extLst>
          </p:cNvPr>
          <p:cNvSpPr txBox="1"/>
          <p:nvPr/>
        </p:nvSpPr>
        <p:spPr>
          <a:xfrm>
            <a:off x="6730411" y="5592455"/>
            <a:ext cx="157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3A74"/>
                </a:solidFill>
                <a:latin typeface="Candara" panose="020E0502030303020204" pitchFamily="34" charset="0"/>
              </a:rPr>
              <a:t>3.257.097 €</a:t>
            </a:r>
          </a:p>
        </p:txBody>
      </p:sp>
    </p:spTree>
    <p:extLst>
      <p:ext uri="{BB962C8B-B14F-4D97-AF65-F5344CB8AC3E}">
        <p14:creationId xmlns:p14="http://schemas.microsoft.com/office/powerpoint/2010/main" val="8144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688040" y="0"/>
            <a:ext cx="878897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00468D"/>
                </a:solidFill>
                <a:latin typeface="Candara" panose="020E0502030303020204" pitchFamily="34" charset="0"/>
              </a:rPr>
              <a:t>IL TURISMO E LA CULTURA NELL’AREA DI COOPERAZIONE</a:t>
            </a:r>
          </a:p>
        </p:txBody>
      </p: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DC9B6D7A-2358-5BDE-8645-DDDE983941B5}"/>
              </a:ext>
            </a:extLst>
          </p:cNvPr>
          <p:cNvGrpSpPr/>
          <p:nvPr/>
        </p:nvGrpSpPr>
        <p:grpSpPr>
          <a:xfrm>
            <a:off x="9372599" y="3667925"/>
            <a:ext cx="2228851" cy="2462213"/>
            <a:chOff x="8124200" y="2959153"/>
            <a:chExt cx="3188845" cy="3295853"/>
          </a:xfrm>
        </p:grpSpPr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CACCF655-2389-CCAB-00AE-3940C65C5433}"/>
                </a:ext>
              </a:extLst>
            </p:cNvPr>
            <p:cNvSpPr/>
            <p:nvPr/>
          </p:nvSpPr>
          <p:spPr>
            <a:xfrm>
              <a:off x="8822911" y="3172483"/>
              <a:ext cx="2490134" cy="3082523"/>
            </a:xfrm>
            <a:custGeom>
              <a:avLst/>
              <a:gdLst>
                <a:gd name="connsiteX0" fmla="*/ 2490134 w 2490134"/>
                <a:gd name="connsiteY0" fmla="*/ 1541262 h 3082523"/>
                <a:gd name="connsiteX1" fmla="*/ 1245067 w 2490134"/>
                <a:gd name="connsiteY1" fmla="*/ 3082523 h 3082523"/>
                <a:gd name="connsiteX2" fmla="*/ 0 w 2490134"/>
                <a:gd name="connsiteY2" fmla="*/ 1541262 h 3082523"/>
                <a:gd name="connsiteX3" fmla="*/ 1245067 w 2490134"/>
                <a:gd name="connsiteY3" fmla="*/ 0 h 3082523"/>
                <a:gd name="connsiteX4" fmla="*/ 2490134 w 2490134"/>
                <a:gd name="connsiteY4" fmla="*/ 1541262 h 308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134" h="3082523">
                  <a:moveTo>
                    <a:pt x="2490134" y="1541262"/>
                  </a:moveTo>
                  <a:cubicBezTo>
                    <a:pt x="2490134" y="2392477"/>
                    <a:pt x="1932699" y="3082523"/>
                    <a:pt x="1245067" y="3082523"/>
                  </a:cubicBezTo>
                  <a:cubicBezTo>
                    <a:pt x="557436" y="3082523"/>
                    <a:pt x="0" y="2392477"/>
                    <a:pt x="0" y="1541262"/>
                  </a:cubicBezTo>
                  <a:cubicBezTo>
                    <a:pt x="0" y="690046"/>
                    <a:pt x="557435" y="0"/>
                    <a:pt x="1245067" y="0"/>
                  </a:cubicBezTo>
                  <a:cubicBezTo>
                    <a:pt x="1932699" y="0"/>
                    <a:pt x="2490134" y="690046"/>
                    <a:pt x="2490134" y="1541262"/>
                  </a:cubicBezTo>
                  <a:close/>
                </a:path>
              </a:pathLst>
            </a:custGeom>
            <a:solidFill>
              <a:srgbClr val="00468D">
                <a:alpha val="30196"/>
              </a:srgbClr>
            </a:solidFill>
            <a:ln w="66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: Shape 45">
              <a:extLst>
                <a:ext uri="{FF2B5EF4-FFF2-40B4-BE49-F238E27FC236}">
                  <a16:creationId xmlns:a16="http://schemas.microsoft.com/office/drawing/2014/main" id="{4A4E6932-7CD8-1CD0-DF47-06D34FE0CF52}"/>
                </a:ext>
              </a:extLst>
            </p:cNvPr>
            <p:cNvSpPr/>
            <p:nvPr/>
          </p:nvSpPr>
          <p:spPr>
            <a:xfrm>
              <a:off x="8641469" y="3162168"/>
              <a:ext cx="2490134" cy="3082523"/>
            </a:xfrm>
            <a:custGeom>
              <a:avLst/>
              <a:gdLst>
                <a:gd name="connsiteX0" fmla="*/ 2490134 w 2490134"/>
                <a:gd name="connsiteY0" fmla="*/ 1541262 h 3082523"/>
                <a:gd name="connsiteX1" fmla="*/ 1245067 w 2490134"/>
                <a:gd name="connsiteY1" fmla="*/ 3082523 h 3082523"/>
                <a:gd name="connsiteX2" fmla="*/ 0 w 2490134"/>
                <a:gd name="connsiteY2" fmla="*/ 1541262 h 3082523"/>
                <a:gd name="connsiteX3" fmla="*/ 1245067 w 2490134"/>
                <a:gd name="connsiteY3" fmla="*/ 0 h 3082523"/>
                <a:gd name="connsiteX4" fmla="*/ 2490134 w 2490134"/>
                <a:gd name="connsiteY4" fmla="*/ 1541262 h 308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134" h="3082523">
                  <a:moveTo>
                    <a:pt x="2490134" y="1541262"/>
                  </a:moveTo>
                  <a:cubicBezTo>
                    <a:pt x="2490134" y="2392477"/>
                    <a:pt x="1932698" y="3082523"/>
                    <a:pt x="1245067" y="3082523"/>
                  </a:cubicBezTo>
                  <a:cubicBezTo>
                    <a:pt x="557436" y="3082523"/>
                    <a:pt x="0" y="2392477"/>
                    <a:pt x="0" y="1541262"/>
                  </a:cubicBezTo>
                  <a:cubicBezTo>
                    <a:pt x="0" y="690046"/>
                    <a:pt x="557435" y="0"/>
                    <a:pt x="1245067" y="0"/>
                  </a:cubicBezTo>
                  <a:cubicBezTo>
                    <a:pt x="1932698" y="0"/>
                    <a:pt x="2490134" y="690046"/>
                    <a:pt x="2490134" y="1541262"/>
                  </a:cubicBezTo>
                  <a:close/>
                </a:path>
              </a:pathLst>
            </a:custGeom>
            <a:solidFill>
              <a:srgbClr val="FFFFFF"/>
            </a:solidFill>
            <a:ln w="66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:a16="http://schemas.microsoft.com/office/drawing/2014/main" id="{DAD83520-3BF4-7A79-86FD-68785E8F4847}"/>
                </a:ext>
              </a:extLst>
            </p:cNvPr>
            <p:cNvSpPr/>
            <p:nvPr/>
          </p:nvSpPr>
          <p:spPr>
            <a:xfrm>
              <a:off x="9056713" y="3676588"/>
              <a:ext cx="1659645" cy="2053684"/>
            </a:xfrm>
            <a:custGeom>
              <a:avLst/>
              <a:gdLst>
                <a:gd name="connsiteX0" fmla="*/ 1659645 w 1659645"/>
                <a:gd name="connsiteY0" fmla="*/ 1026842 h 2053684"/>
                <a:gd name="connsiteX1" fmla="*/ 829822 w 1659645"/>
                <a:gd name="connsiteY1" fmla="*/ 2053684 h 2053684"/>
                <a:gd name="connsiteX2" fmla="*/ 0 w 1659645"/>
                <a:gd name="connsiteY2" fmla="*/ 1026842 h 2053684"/>
                <a:gd name="connsiteX3" fmla="*/ 829822 w 1659645"/>
                <a:gd name="connsiteY3" fmla="*/ 0 h 2053684"/>
                <a:gd name="connsiteX4" fmla="*/ 1659645 w 1659645"/>
                <a:gd name="connsiteY4" fmla="*/ 1026842 h 205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645" h="2053684">
                  <a:moveTo>
                    <a:pt x="1659645" y="1026842"/>
                  </a:moveTo>
                  <a:cubicBezTo>
                    <a:pt x="1659645" y="1593952"/>
                    <a:pt x="1288121" y="2053684"/>
                    <a:pt x="829822" y="2053684"/>
                  </a:cubicBezTo>
                  <a:cubicBezTo>
                    <a:pt x="371524" y="2053684"/>
                    <a:pt x="0" y="1593952"/>
                    <a:pt x="0" y="1026842"/>
                  </a:cubicBezTo>
                  <a:cubicBezTo>
                    <a:pt x="0" y="459733"/>
                    <a:pt x="371524" y="0"/>
                    <a:pt x="829822" y="0"/>
                  </a:cubicBezTo>
                  <a:cubicBezTo>
                    <a:pt x="1288121" y="0"/>
                    <a:pt x="1659645" y="459733"/>
                    <a:pt x="1659645" y="10268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6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: Shape 47">
              <a:extLst>
                <a:ext uri="{FF2B5EF4-FFF2-40B4-BE49-F238E27FC236}">
                  <a16:creationId xmlns:a16="http://schemas.microsoft.com/office/drawing/2014/main" id="{F18ACDBE-226E-A905-85B5-EB8092BEB237}"/>
                </a:ext>
              </a:extLst>
            </p:cNvPr>
            <p:cNvSpPr/>
            <p:nvPr/>
          </p:nvSpPr>
          <p:spPr>
            <a:xfrm>
              <a:off x="9557273" y="4296153"/>
              <a:ext cx="658525" cy="814552"/>
            </a:xfrm>
            <a:custGeom>
              <a:avLst/>
              <a:gdLst>
                <a:gd name="connsiteX0" fmla="*/ 658526 w 658525"/>
                <a:gd name="connsiteY0" fmla="*/ 407276 h 814552"/>
                <a:gd name="connsiteX1" fmla="*/ 329263 w 658525"/>
                <a:gd name="connsiteY1" fmla="*/ 814553 h 814552"/>
                <a:gd name="connsiteX2" fmla="*/ 0 w 658525"/>
                <a:gd name="connsiteY2" fmla="*/ 407276 h 814552"/>
                <a:gd name="connsiteX3" fmla="*/ 329263 w 658525"/>
                <a:gd name="connsiteY3" fmla="*/ 0 h 814552"/>
                <a:gd name="connsiteX4" fmla="*/ 658526 w 658525"/>
                <a:gd name="connsiteY4" fmla="*/ 407276 h 81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525" h="814552">
                  <a:moveTo>
                    <a:pt x="658526" y="407276"/>
                  </a:moveTo>
                  <a:cubicBezTo>
                    <a:pt x="658526" y="632209"/>
                    <a:pt x="511110" y="814553"/>
                    <a:pt x="329263" y="814553"/>
                  </a:cubicBezTo>
                  <a:cubicBezTo>
                    <a:pt x="147416" y="814553"/>
                    <a:pt x="0" y="632209"/>
                    <a:pt x="0" y="407276"/>
                  </a:cubicBezTo>
                  <a:cubicBezTo>
                    <a:pt x="0" y="182344"/>
                    <a:pt x="147416" y="0"/>
                    <a:pt x="329263" y="0"/>
                  </a:cubicBezTo>
                  <a:cubicBezTo>
                    <a:pt x="511110" y="0"/>
                    <a:pt x="658526" y="182344"/>
                    <a:pt x="658526" y="407276"/>
                  </a:cubicBezTo>
                  <a:close/>
                </a:path>
              </a:pathLst>
            </a:custGeom>
            <a:solidFill>
              <a:srgbClr val="FFFFFF"/>
            </a:solidFill>
            <a:ln w="66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61" name="Graphic 6">
              <a:extLst>
                <a:ext uri="{FF2B5EF4-FFF2-40B4-BE49-F238E27FC236}">
                  <a16:creationId xmlns:a16="http://schemas.microsoft.com/office/drawing/2014/main" id="{C488E606-B0DF-2C1E-0119-962DDBF59AB9}"/>
                </a:ext>
              </a:extLst>
            </p:cNvPr>
            <p:cNvGrpSpPr/>
            <p:nvPr/>
          </p:nvGrpSpPr>
          <p:grpSpPr>
            <a:xfrm>
              <a:off x="8124200" y="2959153"/>
              <a:ext cx="1885012" cy="1881402"/>
              <a:chOff x="4704878" y="935512"/>
              <a:chExt cx="1885012" cy="1881402"/>
            </a:xfrm>
          </p:grpSpPr>
          <p:sp>
            <p:nvSpPr>
              <p:cNvPr id="63" name="Freeform: Shape 49">
                <a:extLst>
                  <a:ext uri="{FF2B5EF4-FFF2-40B4-BE49-F238E27FC236}">
                    <a16:creationId xmlns:a16="http://schemas.microsoft.com/office/drawing/2014/main" id="{047FDBBB-3A48-A3A1-9D2C-1E7E171774FE}"/>
                  </a:ext>
                </a:extLst>
              </p:cNvPr>
              <p:cNvSpPr/>
              <p:nvPr/>
            </p:nvSpPr>
            <p:spPr>
              <a:xfrm>
                <a:off x="4704878" y="935512"/>
                <a:ext cx="324770" cy="324132"/>
              </a:xfrm>
              <a:custGeom>
                <a:avLst/>
                <a:gdLst>
                  <a:gd name="connsiteX0" fmla="*/ 308647 w 324770"/>
                  <a:gd name="connsiteY0" fmla="*/ 324133 h 324132"/>
                  <a:gd name="connsiteX1" fmla="*/ 319977 w 324770"/>
                  <a:gd name="connsiteY1" fmla="*/ 319475 h 324132"/>
                  <a:gd name="connsiteX2" fmla="*/ 324643 w 324770"/>
                  <a:gd name="connsiteY2" fmla="*/ 306830 h 324132"/>
                  <a:gd name="connsiteX3" fmla="*/ 305314 w 324770"/>
                  <a:gd name="connsiteY3" fmla="*/ 15348 h 324132"/>
                  <a:gd name="connsiteX4" fmla="*/ 287984 w 324770"/>
                  <a:gd name="connsiteY4" fmla="*/ 42 h 324132"/>
                  <a:gd name="connsiteX5" fmla="*/ 272654 w 324770"/>
                  <a:gd name="connsiteY5" fmla="*/ 17345 h 324132"/>
                  <a:gd name="connsiteX6" fmla="*/ 290650 w 324770"/>
                  <a:gd name="connsiteY6" fmla="*/ 290193 h 324132"/>
                  <a:gd name="connsiteX7" fmla="*/ 17376 w 324770"/>
                  <a:gd name="connsiteY7" fmla="*/ 272225 h 324132"/>
                  <a:gd name="connsiteX8" fmla="*/ 46 w 324770"/>
                  <a:gd name="connsiteY8" fmla="*/ 287531 h 324132"/>
                  <a:gd name="connsiteX9" fmla="*/ 15376 w 324770"/>
                  <a:gd name="connsiteY9" fmla="*/ 304834 h 324132"/>
                  <a:gd name="connsiteX10" fmla="*/ 307314 w 324770"/>
                  <a:gd name="connsiteY10" fmla="*/ 324133 h 324132"/>
                  <a:gd name="connsiteX11" fmla="*/ 308647 w 324770"/>
                  <a:gd name="connsiteY11" fmla="*/ 324133 h 32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770" h="324132">
                    <a:moveTo>
                      <a:pt x="308647" y="324133"/>
                    </a:moveTo>
                    <a:cubicBezTo>
                      <a:pt x="312646" y="324133"/>
                      <a:pt x="317311" y="322136"/>
                      <a:pt x="319977" y="319475"/>
                    </a:cubicBezTo>
                    <a:cubicBezTo>
                      <a:pt x="323310" y="316147"/>
                      <a:pt x="325310" y="311489"/>
                      <a:pt x="324643" y="306830"/>
                    </a:cubicBezTo>
                    <a:lnTo>
                      <a:pt x="305314" y="15348"/>
                    </a:lnTo>
                    <a:cubicBezTo>
                      <a:pt x="304648" y="6697"/>
                      <a:pt x="296649" y="-623"/>
                      <a:pt x="287984" y="42"/>
                    </a:cubicBezTo>
                    <a:cubicBezTo>
                      <a:pt x="279320" y="708"/>
                      <a:pt x="271988" y="8028"/>
                      <a:pt x="272654" y="17345"/>
                    </a:cubicBezTo>
                    <a:lnTo>
                      <a:pt x="290650" y="290193"/>
                    </a:lnTo>
                    <a:lnTo>
                      <a:pt x="17376" y="272225"/>
                    </a:lnTo>
                    <a:cubicBezTo>
                      <a:pt x="8711" y="271560"/>
                      <a:pt x="712" y="278215"/>
                      <a:pt x="46" y="287531"/>
                    </a:cubicBezTo>
                    <a:cubicBezTo>
                      <a:pt x="-621" y="296183"/>
                      <a:pt x="6045" y="304168"/>
                      <a:pt x="15376" y="304834"/>
                    </a:cubicBezTo>
                    <a:lnTo>
                      <a:pt x="307314" y="324133"/>
                    </a:lnTo>
                    <a:cubicBezTo>
                      <a:pt x="307980" y="324133"/>
                      <a:pt x="308647" y="324133"/>
                      <a:pt x="308647" y="324133"/>
                    </a:cubicBezTo>
                    <a:close/>
                  </a:path>
                </a:pathLst>
              </a:custGeom>
              <a:solidFill>
                <a:srgbClr val="521588">
                  <a:lumMod val="50000"/>
                </a:srgbClr>
              </a:solidFill>
              <a:ln w="6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Freeform: Shape 50">
                <a:extLst>
                  <a:ext uri="{FF2B5EF4-FFF2-40B4-BE49-F238E27FC236}">
                    <a16:creationId xmlns:a16="http://schemas.microsoft.com/office/drawing/2014/main" id="{A913073F-7132-86AC-DE6F-FB1B2C51CBD3}"/>
                  </a:ext>
                </a:extLst>
              </p:cNvPr>
              <p:cNvSpPr/>
              <p:nvPr/>
            </p:nvSpPr>
            <p:spPr>
              <a:xfrm>
                <a:off x="4860845" y="1090570"/>
                <a:ext cx="324770" cy="324132"/>
              </a:xfrm>
              <a:custGeom>
                <a:avLst/>
                <a:gdLst>
                  <a:gd name="connsiteX0" fmla="*/ 308647 w 324770"/>
                  <a:gd name="connsiteY0" fmla="*/ 324133 h 324132"/>
                  <a:gd name="connsiteX1" fmla="*/ 319977 w 324770"/>
                  <a:gd name="connsiteY1" fmla="*/ 319475 h 324132"/>
                  <a:gd name="connsiteX2" fmla="*/ 324643 w 324770"/>
                  <a:gd name="connsiteY2" fmla="*/ 306830 h 324132"/>
                  <a:gd name="connsiteX3" fmla="*/ 305314 w 324770"/>
                  <a:gd name="connsiteY3" fmla="*/ 15348 h 324132"/>
                  <a:gd name="connsiteX4" fmla="*/ 287984 w 324770"/>
                  <a:gd name="connsiteY4" fmla="*/ 42 h 324132"/>
                  <a:gd name="connsiteX5" fmla="*/ 272654 w 324770"/>
                  <a:gd name="connsiteY5" fmla="*/ 17345 h 324132"/>
                  <a:gd name="connsiteX6" fmla="*/ 290650 w 324770"/>
                  <a:gd name="connsiteY6" fmla="*/ 290193 h 324132"/>
                  <a:gd name="connsiteX7" fmla="*/ 17375 w 324770"/>
                  <a:gd name="connsiteY7" fmla="*/ 272225 h 324132"/>
                  <a:gd name="connsiteX8" fmla="*/ 46 w 324770"/>
                  <a:gd name="connsiteY8" fmla="*/ 287531 h 324132"/>
                  <a:gd name="connsiteX9" fmla="*/ 15376 w 324770"/>
                  <a:gd name="connsiteY9" fmla="*/ 304834 h 324132"/>
                  <a:gd name="connsiteX10" fmla="*/ 307313 w 324770"/>
                  <a:gd name="connsiteY10" fmla="*/ 324133 h 324132"/>
                  <a:gd name="connsiteX11" fmla="*/ 308647 w 324770"/>
                  <a:gd name="connsiteY11" fmla="*/ 324133 h 32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770" h="324132">
                    <a:moveTo>
                      <a:pt x="308647" y="324133"/>
                    </a:moveTo>
                    <a:cubicBezTo>
                      <a:pt x="312646" y="324133"/>
                      <a:pt x="317311" y="322136"/>
                      <a:pt x="319977" y="319475"/>
                    </a:cubicBezTo>
                    <a:cubicBezTo>
                      <a:pt x="323310" y="316147"/>
                      <a:pt x="325310" y="311489"/>
                      <a:pt x="324643" y="306830"/>
                    </a:cubicBezTo>
                    <a:lnTo>
                      <a:pt x="305314" y="15348"/>
                    </a:lnTo>
                    <a:cubicBezTo>
                      <a:pt x="304647" y="6697"/>
                      <a:pt x="296649" y="-623"/>
                      <a:pt x="287984" y="42"/>
                    </a:cubicBezTo>
                    <a:cubicBezTo>
                      <a:pt x="279319" y="708"/>
                      <a:pt x="271988" y="8028"/>
                      <a:pt x="272654" y="17345"/>
                    </a:cubicBezTo>
                    <a:lnTo>
                      <a:pt x="290650" y="290193"/>
                    </a:lnTo>
                    <a:lnTo>
                      <a:pt x="17375" y="272225"/>
                    </a:lnTo>
                    <a:cubicBezTo>
                      <a:pt x="8711" y="271560"/>
                      <a:pt x="712" y="278215"/>
                      <a:pt x="46" y="287531"/>
                    </a:cubicBezTo>
                    <a:cubicBezTo>
                      <a:pt x="-621" y="296183"/>
                      <a:pt x="6045" y="304168"/>
                      <a:pt x="15376" y="304834"/>
                    </a:cubicBezTo>
                    <a:lnTo>
                      <a:pt x="307313" y="324133"/>
                    </a:lnTo>
                    <a:cubicBezTo>
                      <a:pt x="307980" y="324133"/>
                      <a:pt x="307980" y="324133"/>
                      <a:pt x="308647" y="324133"/>
                    </a:cubicBezTo>
                    <a:close/>
                  </a:path>
                </a:pathLst>
              </a:custGeom>
              <a:solidFill>
                <a:srgbClr val="521588">
                  <a:lumMod val="50000"/>
                </a:srgbClr>
              </a:solidFill>
              <a:ln w="6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Freeform: Shape 51">
                <a:extLst>
                  <a:ext uri="{FF2B5EF4-FFF2-40B4-BE49-F238E27FC236}">
                    <a16:creationId xmlns:a16="http://schemas.microsoft.com/office/drawing/2014/main" id="{CA439ABA-8D04-DA71-E2B9-964A2593EE89}"/>
                  </a:ext>
                </a:extLst>
              </p:cNvPr>
              <p:cNvSpPr/>
              <p:nvPr/>
            </p:nvSpPr>
            <p:spPr>
              <a:xfrm>
                <a:off x="5016812" y="1246336"/>
                <a:ext cx="324104" cy="324090"/>
              </a:xfrm>
              <a:custGeom>
                <a:avLst/>
                <a:gdLst>
                  <a:gd name="connsiteX0" fmla="*/ 307980 w 324104"/>
                  <a:gd name="connsiteY0" fmla="*/ 324091 h 324090"/>
                  <a:gd name="connsiteX1" fmla="*/ 319311 w 324104"/>
                  <a:gd name="connsiteY1" fmla="*/ 319432 h 324090"/>
                  <a:gd name="connsiteX2" fmla="*/ 323977 w 324104"/>
                  <a:gd name="connsiteY2" fmla="*/ 306788 h 324090"/>
                  <a:gd name="connsiteX3" fmla="*/ 305314 w 324104"/>
                  <a:gd name="connsiteY3" fmla="*/ 15306 h 324090"/>
                  <a:gd name="connsiteX4" fmla="*/ 287984 w 324104"/>
                  <a:gd name="connsiteY4" fmla="*/ 0 h 324090"/>
                  <a:gd name="connsiteX5" fmla="*/ 272654 w 324104"/>
                  <a:gd name="connsiteY5" fmla="*/ 17303 h 324090"/>
                  <a:gd name="connsiteX6" fmla="*/ 290650 w 324104"/>
                  <a:gd name="connsiteY6" fmla="*/ 290151 h 324090"/>
                  <a:gd name="connsiteX7" fmla="*/ 17376 w 324104"/>
                  <a:gd name="connsiteY7" fmla="*/ 272183 h 324090"/>
                  <a:gd name="connsiteX8" fmla="*/ 46 w 324104"/>
                  <a:gd name="connsiteY8" fmla="*/ 287489 h 324090"/>
                  <a:gd name="connsiteX9" fmla="*/ 15376 w 324104"/>
                  <a:gd name="connsiteY9" fmla="*/ 304792 h 324090"/>
                  <a:gd name="connsiteX10" fmla="*/ 307314 w 324104"/>
                  <a:gd name="connsiteY10" fmla="*/ 324091 h 324090"/>
                  <a:gd name="connsiteX11" fmla="*/ 307980 w 324104"/>
                  <a:gd name="connsiteY11" fmla="*/ 324091 h 32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104" h="324090">
                    <a:moveTo>
                      <a:pt x="307980" y="324091"/>
                    </a:moveTo>
                    <a:cubicBezTo>
                      <a:pt x="311979" y="324091"/>
                      <a:pt x="316645" y="322094"/>
                      <a:pt x="319311" y="319432"/>
                    </a:cubicBezTo>
                    <a:cubicBezTo>
                      <a:pt x="322644" y="316105"/>
                      <a:pt x="324643" y="311447"/>
                      <a:pt x="323977" y="306788"/>
                    </a:cubicBezTo>
                    <a:lnTo>
                      <a:pt x="305314" y="15306"/>
                    </a:lnTo>
                    <a:cubicBezTo>
                      <a:pt x="304647" y="6655"/>
                      <a:pt x="296649" y="0"/>
                      <a:pt x="287984" y="0"/>
                    </a:cubicBezTo>
                    <a:cubicBezTo>
                      <a:pt x="279320" y="665"/>
                      <a:pt x="271988" y="7986"/>
                      <a:pt x="272654" y="17303"/>
                    </a:cubicBezTo>
                    <a:lnTo>
                      <a:pt x="290650" y="290151"/>
                    </a:lnTo>
                    <a:lnTo>
                      <a:pt x="17376" y="272183"/>
                    </a:lnTo>
                    <a:cubicBezTo>
                      <a:pt x="8711" y="271518"/>
                      <a:pt x="712" y="278172"/>
                      <a:pt x="46" y="287489"/>
                    </a:cubicBezTo>
                    <a:cubicBezTo>
                      <a:pt x="-621" y="296140"/>
                      <a:pt x="6045" y="304126"/>
                      <a:pt x="15376" y="304792"/>
                    </a:cubicBezTo>
                    <a:lnTo>
                      <a:pt x="307314" y="324091"/>
                    </a:lnTo>
                    <a:cubicBezTo>
                      <a:pt x="307314" y="324091"/>
                      <a:pt x="307980" y="324091"/>
                      <a:pt x="307980" y="324091"/>
                    </a:cubicBezTo>
                    <a:close/>
                  </a:path>
                </a:pathLst>
              </a:custGeom>
              <a:solidFill>
                <a:srgbClr val="521588">
                  <a:lumMod val="50000"/>
                </a:srgbClr>
              </a:solidFill>
              <a:ln w="6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Freeform: Shape 52">
                <a:extLst>
                  <a:ext uri="{FF2B5EF4-FFF2-40B4-BE49-F238E27FC236}">
                    <a16:creationId xmlns:a16="http://schemas.microsoft.com/office/drawing/2014/main" id="{DC7F403C-6F30-436D-09A2-ACAB0F029C92}"/>
                  </a:ext>
                </a:extLst>
              </p:cNvPr>
              <p:cNvSpPr/>
              <p:nvPr/>
            </p:nvSpPr>
            <p:spPr>
              <a:xfrm>
                <a:off x="4919878" y="1148842"/>
                <a:ext cx="1590993" cy="1588843"/>
              </a:xfrm>
              <a:custGeom>
                <a:avLst/>
                <a:gdLst>
                  <a:gd name="connsiteX0" fmla="*/ 1574663 w 1590993"/>
                  <a:gd name="connsiteY0" fmla="*/ 1588844 h 1588843"/>
                  <a:gd name="connsiteX1" fmla="*/ 1585994 w 1590993"/>
                  <a:gd name="connsiteY1" fmla="*/ 1584185 h 1588843"/>
                  <a:gd name="connsiteX2" fmla="*/ 1585994 w 1590993"/>
                  <a:gd name="connsiteY2" fmla="*/ 1561559 h 1588843"/>
                  <a:gd name="connsiteX3" fmla="*/ 27661 w 1590993"/>
                  <a:gd name="connsiteY3" fmla="*/ 4991 h 1588843"/>
                  <a:gd name="connsiteX4" fmla="*/ 4999 w 1590993"/>
                  <a:gd name="connsiteY4" fmla="*/ 4991 h 1588843"/>
                  <a:gd name="connsiteX5" fmla="*/ 4999 w 1590993"/>
                  <a:gd name="connsiteY5" fmla="*/ 27618 h 1588843"/>
                  <a:gd name="connsiteX6" fmla="*/ 1563333 w 1590993"/>
                  <a:gd name="connsiteY6" fmla="*/ 1583520 h 1588843"/>
                  <a:gd name="connsiteX7" fmla="*/ 1574663 w 1590993"/>
                  <a:gd name="connsiteY7" fmla="*/ 1588844 h 1588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0993" h="1588843">
                    <a:moveTo>
                      <a:pt x="1574663" y="1588844"/>
                    </a:moveTo>
                    <a:cubicBezTo>
                      <a:pt x="1578662" y="1588844"/>
                      <a:pt x="1582662" y="1587513"/>
                      <a:pt x="1585994" y="1584185"/>
                    </a:cubicBezTo>
                    <a:cubicBezTo>
                      <a:pt x="1592660" y="1577531"/>
                      <a:pt x="1592660" y="1567548"/>
                      <a:pt x="1585994" y="1561559"/>
                    </a:cubicBezTo>
                    <a:lnTo>
                      <a:pt x="27661" y="4991"/>
                    </a:lnTo>
                    <a:cubicBezTo>
                      <a:pt x="20996" y="-1664"/>
                      <a:pt x="10998" y="-1664"/>
                      <a:pt x="4999" y="4991"/>
                    </a:cubicBezTo>
                    <a:cubicBezTo>
                      <a:pt x="-1666" y="11646"/>
                      <a:pt x="-1666" y="21628"/>
                      <a:pt x="4999" y="27618"/>
                    </a:cubicBezTo>
                    <a:lnTo>
                      <a:pt x="1563333" y="1583520"/>
                    </a:lnTo>
                    <a:cubicBezTo>
                      <a:pt x="1565999" y="1587513"/>
                      <a:pt x="1569998" y="1588844"/>
                      <a:pt x="1574663" y="1588844"/>
                    </a:cubicBezTo>
                    <a:close/>
                  </a:path>
                </a:pathLst>
              </a:custGeom>
              <a:solidFill>
                <a:srgbClr val="521588">
                  <a:lumMod val="50000"/>
                </a:srgbClr>
              </a:solidFill>
              <a:ln w="6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Freeform: Shape 53">
                <a:extLst>
                  <a:ext uri="{FF2B5EF4-FFF2-40B4-BE49-F238E27FC236}">
                    <a16:creationId xmlns:a16="http://schemas.microsoft.com/office/drawing/2014/main" id="{E726F157-39D1-9D1E-F1A9-D45D4BD66251}"/>
                  </a:ext>
                </a:extLst>
              </p:cNvPr>
              <p:cNvSpPr/>
              <p:nvPr/>
            </p:nvSpPr>
            <p:spPr>
              <a:xfrm>
                <a:off x="5998849" y="2226927"/>
                <a:ext cx="591041" cy="589987"/>
              </a:xfrm>
              <a:custGeom>
                <a:avLst/>
                <a:gdLst>
                  <a:gd name="connsiteX0" fmla="*/ 573676 w 591041"/>
                  <a:gd name="connsiteY0" fmla="*/ 306455 h 589987"/>
                  <a:gd name="connsiteX1" fmla="*/ 591006 w 591041"/>
                  <a:gd name="connsiteY1" fmla="*/ 571318 h 589987"/>
                  <a:gd name="connsiteX2" fmla="*/ 572343 w 591041"/>
                  <a:gd name="connsiteY2" fmla="*/ 589952 h 589987"/>
                  <a:gd name="connsiteX3" fmla="*/ 307066 w 591041"/>
                  <a:gd name="connsiteY3" fmla="*/ 572649 h 589987"/>
                  <a:gd name="connsiteX4" fmla="*/ 295735 w 591041"/>
                  <a:gd name="connsiteY4" fmla="*/ 567325 h 589987"/>
                  <a:gd name="connsiteX5" fmla="*/ 5131 w 591041"/>
                  <a:gd name="connsiteY5" fmla="*/ 277174 h 589987"/>
                  <a:gd name="connsiteX6" fmla="*/ 19128 w 591041"/>
                  <a:gd name="connsiteY6" fmla="*/ 247227 h 589987"/>
                  <a:gd name="connsiteX7" fmla="*/ 243746 w 591041"/>
                  <a:gd name="connsiteY7" fmla="*/ 261868 h 589987"/>
                  <a:gd name="connsiteX8" fmla="*/ 262409 w 591041"/>
                  <a:gd name="connsiteY8" fmla="*/ 243234 h 589987"/>
                  <a:gd name="connsiteX9" fmla="*/ 247746 w 591041"/>
                  <a:gd name="connsiteY9" fmla="*/ 18966 h 589987"/>
                  <a:gd name="connsiteX10" fmla="*/ 277739 w 591041"/>
                  <a:gd name="connsiteY10" fmla="*/ 4991 h 589987"/>
                  <a:gd name="connsiteX11" fmla="*/ 568344 w 591041"/>
                  <a:gd name="connsiteY11" fmla="*/ 295142 h 589987"/>
                  <a:gd name="connsiteX12" fmla="*/ 573676 w 591041"/>
                  <a:gd name="connsiteY12" fmla="*/ 306455 h 5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041" h="589987">
                    <a:moveTo>
                      <a:pt x="573676" y="306455"/>
                    </a:moveTo>
                    <a:lnTo>
                      <a:pt x="591006" y="571318"/>
                    </a:lnTo>
                    <a:cubicBezTo>
                      <a:pt x="591672" y="581966"/>
                      <a:pt x="583007" y="590617"/>
                      <a:pt x="572343" y="589952"/>
                    </a:cubicBezTo>
                    <a:lnTo>
                      <a:pt x="307066" y="572649"/>
                    </a:lnTo>
                    <a:cubicBezTo>
                      <a:pt x="303067" y="572649"/>
                      <a:pt x="299068" y="570652"/>
                      <a:pt x="295735" y="567325"/>
                    </a:cubicBezTo>
                    <a:lnTo>
                      <a:pt x="5131" y="277174"/>
                    </a:lnTo>
                    <a:cubicBezTo>
                      <a:pt x="-6200" y="265861"/>
                      <a:pt x="2465" y="245896"/>
                      <a:pt x="19128" y="247227"/>
                    </a:cubicBezTo>
                    <a:lnTo>
                      <a:pt x="243746" y="261868"/>
                    </a:lnTo>
                    <a:cubicBezTo>
                      <a:pt x="254411" y="262533"/>
                      <a:pt x="263076" y="253882"/>
                      <a:pt x="262409" y="243234"/>
                    </a:cubicBezTo>
                    <a:lnTo>
                      <a:pt x="247746" y="18966"/>
                    </a:lnTo>
                    <a:cubicBezTo>
                      <a:pt x="246412" y="2994"/>
                      <a:pt x="266408" y="-6322"/>
                      <a:pt x="277739" y="4991"/>
                    </a:cubicBezTo>
                    <a:lnTo>
                      <a:pt x="568344" y="295142"/>
                    </a:lnTo>
                    <a:cubicBezTo>
                      <a:pt x="571676" y="298469"/>
                      <a:pt x="573676" y="302462"/>
                      <a:pt x="573676" y="306455"/>
                    </a:cubicBezTo>
                    <a:close/>
                  </a:path>
                </a:pathLst>
              </a:custGeom>
              <a:solidFill>
                <a:srgbClr val="00468D"/>
              </a:solidFill>
              <a:ln w="6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62" name="Freeform: Shape 54">
              <a:extLst>
                <a:ext uri="{FF2B5EF4-FFF2-40B4-BE49-F238E27FC236}">
                  <a16:creationId xmlns:a16="http://schemas.microsoft.com/office/drawing/2014/main" id="{B219ECF2-50B6-700D-A903-3071EA35B4DF}"/>
                </a:ext>
              </a:extLst>
            </p:cNvPr>
            <p:cNvSpPr/>
            <p:nvPr/>
          </p:nvSpPr>
          <p:spPr>
            <a:xfrm>
              <a:off x="10392428" y="3294600"/>
              <a:ext cx="739175" cy="2620677"/>
            </a:xfrm>
            <a:custGeom>
              <a:avLst/>
              <a:gdLst>
                <a:gd name="connsiteX0" fmla="*/ 0 w 739175"/>
                <a:gd name="connsiteY0" fmla="*/ 0 h 2620677"/>
                <a:gd name="connsiteX1" fmla="*/ 739175 w 739175"/>
                <a:gd name="connsiteY1" fmla="*/ 1408830 h 2620677"/>
                <a:gd name="connsiteX2" fmla="*/ 263943 w 739175"/>
                <a:gd name="connsiteY2" fmla="*/ 2620677 h 262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175" h="2620677">
                  <a:moveTo>
                    <a:pt x="0" y="0"/>
                  </a:moveTo>
                  <a:cubicBezTo>
                    <a:pt x="435240" y="240240"/>
                    <a:pt x="739175" y="780613"/>
                    <a:pt x="739175" y="1408830"/>
                  </a:cubicBezTo>
                  <a:cubicBezTo>
                    <a:pt x="739175" y="1900623"/>
                    <a:pt x="553215" y="2338512"/>
                    <a:pt x="263943" y="2620677"/>
                  </a:cubicBezTo>
                </a:path>
              </a:pathLst>
            </a:custGeom>
            <a:noFill/>
            <a:ln w="6653" cap="rnd">
              <a:solidFill>
                <a:srgbClr val="521588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14FBED32-97AF-FCF0-E002-9D9D67053E21}"/>
              </a:ext>
            </a:extLst>
          </p:cNvPr>
          <p:cNvSpPr txBox="1"/>
          <p:nvPr/>
        </p:nvSpPr>
        <p:spPr>
          <a:xfrm>
            <a:off x="1630876" y="1077007"/>
            <a:ext cx="87433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marR="0" lvl="0" indent="-2520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it-IT" i="1" dirty="0">
                <a:solidFill>
                  <a:srgbClr val="00468D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Presenza di un ricchissimo patrimonio naturale e culturale in cui figurano numerosi siti classificati dall’Unesco come patrimonio mondiale</a:t>
            </a:r>
          </a:p>
          <a:p>
            <a:pPr marL="252000" marR="0" lvl="0" indent="-2520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it-IT" i="1" dirty="0">
                <a:solidFill>
                  <a:srgbClr val="00468D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Ruolo centrale del turismo (quota di valore aggiunto del settore gastronomico e alberghiero pari al 4,6%; contributo alla crescita annua dell’economia superiore alle medie nazionali ed EU con valori superiori al 10% per la Regione Valle d’Aosta)</a:t>
            </a:r>
          </a:p>
          <a:p>
            <a:pPr marL="252000" marR="0" lvl="0" indent="-2520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it-IT" i="1" dirty="0">
                <a:solidFill>
                  <a:srgbClr val="00468D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Forte rilevanza occupazionale del comparto (5,6% del totale della forza lavoro con picchi tra il 9 e il 14% nei Grigioni e nel Vallese e nelle province di Bolzano, del Verbano-Cusio-Ossola e  Sondrio)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5546B1DE-379E-D041-2355-E0CE358729F7}"/>
              </a:ext>
            </a:extLst>
          </p:cNvPr>
          <p:cNvSpPr txBox="1"/>
          <p:nvPr/>
        </p:nvSpPr>
        <p:spPr>
          <a:xfrm>
            <a:off x="88718" y="3991732"/>
            <a:ext cx="86700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52000" marR="0" lvl="0" indent="-252000" fontAlgn="auto">
              <a:spcBef>
                <a:spcPts val="0"/>
              </a:spcBef>
              <a:spcAft>
                <a:spcPts val="600"/>
              </a:spcAft>
              <a:buClr>
                <a:srgbClr val="00468D"/>
              </a:buClr>
              <a:buSzTx/>
              <a:buFont typeface="Wingdings" panose="05000000000000000000" pitchFamily="2" charset="2"/>
              <a:buChar char=""/>
              <a:tabLst/>
              <a:defRPr i="1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buClr>
                <a:schemeClr val="tx2">
                  <a:lumMod val="75000"/>
                </a:schemeClr>
              </a:buClr>
            </a:pPr>
            <a:r>
              <a:rPr lang="it-IT" dirty="0">
                <a:solidFill>
                  <a:srgbClr val="00468D"/>
                </a:solidFill>
              </a:rPr>
              <a:t>Valorizzare l’intera filiera turistica (patrimonio, paesaggio, tradizioni e saperi locali), sfruttando la ricchezza delle risorse naturali e le vocazioni socio-economiche del territorio, anche alla luce delle le opportunità legate alla silver economy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it-IT" dirty="0">
                <a:solidFill>
                  <a:srgbClr val="00468D"/>
                </a:solidFill>
              </a:rPr>
              <a:t> Favorire l’introduzione di nuovi concetti di business per definire strategie di destagionalizzazione e diversificazione rilanciando al contempo campagne di promozione congiunte italo-svizzere</a:t>
            </a:r>
          </a:p>
          <a:p>
            <a:pPr algn="just">
              <a:buClr>
                <a:schemeClr val="tx2">
                  <a:lumMod val="75000"/>
                </a:schemeClr>
              </a:buClr>
            </a:pPr>
            <a:r>
              <a:rPr lang="it-IT" dirty="0">
                <a:solidFill>
                  <a:srgbClr val="00468D"/>
                </a:solidFill>
              </a:rPr>
              <a:t>Potenziare lo sviluppo territoriale facendo perno sull’offerta culturale disponibile nell’area e rafforzandola tramite nuove modalità di fruizione e messa in rete degli operatori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349912EF-265C-7B6A-ECBE-0382AF96C666}"/>
              </a:ext>
            </a:extLst>
          </p:cNvPr>
          <p:cNvSpPr txBox="1"/>
          <p:nvPr/>
        </p:nvSpPr>
        <p:spPr>
          <a:xfrm>
            <a:off x="9141014" y="6300320"/>
            <a:ext cx="2685127" cy="307777"/>
          </a:xfrm>
          <a:prstGeom prst="rect">
            <a:avLst/>
          </a:prstGeom>
          <a:solidFill>
            <a:srgbClr val="9BB1C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*Fonte dati Rapporto BAK 2021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8A0520EE-8FA6-4250-5A95-5AAE213FC3AD}"/>
              </a:ext>
            </a:extLst>
          </p:cNvPr>
          <p:cNvSpPr txBox="1"/>
          <p:nvPr/>
        </p:nvSpPr>
        <p:spPr>
          <a:xfrm>
            <a:off x="1630876" y="781167"/>
            <a:ext cx="354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PUNTI DI FORZA DEL CONTESTO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255270B3-CE87-C8E7-D46E-66C555840FD0}"/>
              </a:ext>
            </a:extLst>
          </p:cNvPr>
          <p:cNvSpPr txBox="1"/>
          <p:nvPr/>
        </p:nvSpPr>
        <p:spPr>
          <a:xfrm>
            <a:off x="88718" y="3685185"/>
            <a:ext cx="51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Roboto"/>
                <a:sym typeface="Roboto"/>
              </a:rPr>
              <a:t>SFIDE TRANSRONTALIERE</a:t>
            </a:r>
          </a:p>
        </p:txBody>
      </p:sp>
    </p:spTree>
    <p:extLst>
      <p:ext uri="{BB962C8B-B14F-4D97-AF65-F5344CB8AC3E}">
        <p14:creationId xmlns:p14="http://schemas.microsoft.com/office/powerpoint/2010/main" val="62729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833313" y="65204"/>
            <a:ext cx="8000942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LE SCELTE DI POLICY PER  l’OS 4.6</a:t>
            </a:r>
            <a:endParaRPr lang="en-US" sz="3200" b="1" dirty="0">
              <a:solidFill>
                <a:srgbClr val="00468D"/>
              </a:solidFill>
              <a:latin typeface="Candara" panose="020E0502030303020204" pitchFamily="34" charset="0"/>
            </a:endParaRPr>
          </a:p>
        </p:txBody>
      </p:sp>
      <p:sp>
        <p:nvSpPr>
          <p:cNvPr id="200" name="Oval 79">
            <a:extLst>
              <a:ext uri="{FF2B5EF4-FFF2-40B4-BE49-F238E27FC236}">
                <a16:creationId xmlns:a16="http://schemas.microsoft.com/office/drawing/2014/main" id="{C5DD2288-2B8C-6800-B2BA-7E7FC9F234F2}"/>
              </a:ext>
            </a:extLst>
          </p:cNvPr>
          <p:cNvSpPr/>
          <p:nvPr/>
        </p:nvSpPr>
        <p:spPr>
          <a:xfrm>
            <a:off x="-7563932" y="-2900470"/>
            <a:ext cx="49926" cy="103784"/>
          </a:xfrm>
          <a:prstGeom prst="ellipse">
            <a:avLst/>
          </a:prstGeom>
          <a:solidFill>
            <a:srgbClr val="6BC2ED">
              <a:lumMod val="20000"/>
              <a:lumOff val="80000"/>
            </a:srgbClr>
          </a:solidFill>
          <a:ln w="38100" cap="flat" cmpd="sng" algn="ctr">
            <a:solidFill>
              <a:srgbClr val="0046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68D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1" name="Rectangle 83">
            <a:extLst>
              <a:ext uri="{FF2B5EF4-FFF2-40B4-BE49-F238E27FC236}">
                <a16:creationId xmlns:a16="http://schemas.microsoft.com/office/drawing/2014/main" id="{C5150390-CF8E-9814-DBFB-531BC2735800}"/>
              </a:ext>
            </a:extLst>
          </p:cNvPr>
          <p:cNvSpPr/>
          <p:nvPr/>
        </p:nvSpPr>
        <p:spPr>
          <a:xfrm>
            <a:off x="5769633" y="912914"/>
            <a:ext cx="5933629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Promuovere la creazione di filiere/reti transfrontaliere di imprese e operatori del settore per lo sviluppo di un’offerta turistica basata sulla fruizione sostenibile del patrimonio naturale e culturale e sulla promozione di servizi per la salute e il benessere</a:t>
            </a:r>
            <a:endParaRPr lang="en-US" sz="2000" dirty="0">
              <a:solidFill>
                <a:srgbClr val="00468D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03" name="Rectangle 87">
            <a:extLst>
              <a:ext uri="{FF2B5EF4-FFF2-40B4-BE49-F238E27FC236}">
                <a16:creationId xmlns:a16="http://schemas.microsoft.com/office/drawing/2014/main" id="{A875AB5B-1F7A-32EC-86ED-348925DC89B3}"/>
              </a:ext>
            </a:extLst>
          </p:cNvPr>
          <p:cNvSpPr/>
          <p:nvPr/>
        </p:nvSpPr>
        <p:spPr>
          <a:xfrm>
            <a:off x="5763751" y="2571779"/>
            <a:ext cx="5933629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Incentivare iniziative di promozione e fruizione (anche tramite le nuove tecnologie digitali) del patrimonio materiale e immateriale e delle tipicità locali dell’area di confine, valorizzando le destinazioni meno conosciute ma ad alto potenziale</a:t>
            </a:r>
            <a:endParaRPr lang="en-US" sz="2000" kern="0" dirty="0">
              <a:solidFill>
                <a:srgbClr val="00468D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05" name="Rectangle 90">
            <a:extLst>
              <a:ext uri="{FF2B5EF4-FFF2-40B4-BE49-F238E27FC236}">
                <a16:creationId xmlns:a16="http://schemas.microsoft.com/office/drawing/2014/main" id="{49F88F13-EDF7-2E14-FDFE-626B3435652D}"/>
              </a:ext>
            </a:extLst>
          </p:cNvPr>
          <p:cNvSpPr/>
          <p:nvPr/>
        </p:nvSpPr>
        <p:spPr>
          <a:xfrm>
            <a:off x="5763752" y="4266312"/>
            <a:ext cx="5933628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Sostenere la messa in rete di istituti e luoghi della cultura e promuovere lo storytelling transfrontaliero del cultural </a:t>
            </a:r>
            <a:r>
              <a:rPr lang="it-IT" sz="2000" kern="0" dirty="0" err="1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heritage</a:t>
            </a:r>
            <a:endParaRPr lang="en-US" sz="2000" kern="0" dirty="0">
              <a:solidFill>
                <a:srgbClr val="00468D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07" name="Rectangle 93">
            <a:extLst>
              <a:ext uri="{FF2B5EF4-FFF2-40B4-BE49-F238E27FC236}">
                <a16:creationId xmlns:a16="http://schemas.microsoft.com/office/drawing/2014/main" id="{0F309241-5A85-0D7B-26F4-8FCC9CA5A872}"/>
              </a:ext>
            </a:extLst>
          </p:cNvPr>
          <p:cNvSpPr/>
          <p:nvPr/>
        </p:nvSpPr>
        <p:spPr>
          <a:xfrm>
            <a:off x="5763751" y="5222182"/>
            <a:ext cx="5933629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Realizzare interventi infrastrutturali di riqualificazione, in sinergia con altri fondi nazionali e locali, per garantire la sicurezza e migliorare l’accessibilità delle aree naturali e culturali di interesse transfrontaliero</a:t>
            </a:r>
            <a:endParaRPr lang="en-US" sz="2000" kern="0" dirty="0">
              <a:solidFill>
                <a:srgbClr val="00468D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17" name="Freeform 9">
            <a:extLst>
              <a:ext uri="{FF2B5EF4-FFF2-40B4-BE49-F238E27FC236}">
                <a16:creationId xmlns:a16="http://schemas.microsoft.com/office/drawing/2014/main" id="{C6FBE5D9-D2A2-D64E-113B-9817F3839FFB}"/>
              </a:ext>
            </a:extLst>
          </p:cNvPr>
          <p:cNvSpPr/>
          <p:nvPr/>
        </p:nvSpPr>
        <p:spPr>
          <a:xfrm>
            <a:off x="1251936" y="2987618"/>
            <a:ext cx="2749911" cy="2794048"/>
          </a:xfrm>
          <a:custGeom>
            <a:avLst/>
            <a:gdLst>
              <a:gd name="connsiteX0" fmla="*/ 0 w 2627579"/>
              <a:gd name="connsiteY0" fmla="*/ 1313790 h 2627579"/>
              <a:gd name="connsiteX1" fmla="*/ 1313790 w 2627579"/>
              <a:gd name="connsiteY1" fmla="*/ 0 h 2627579"/>
              <a:gd name="connsiteX2" fmla="*/ 2627580 w 2627579"/>
              <a:gd name="connsiteY2" fmla="*/ 1313790 h 2627579"/>
              <a:gd name="connsiteX3" fmla="*/ 1313790 w 2627579"/>
              <a:gd name="connsiteY3" fmla="*/ 2627580 h 2627579"/>
              <a:gd name="connsiteX4" fmla="*/ 0 w 2627579"/>
              <a:gd name="connsiteY4" fmla="*/ 1313790 h 26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579" h="2627579">
                <a:moveTo>
                  <a:pt x="0" y="1313790"/>
                </a:moveTo>
                <a:cubicBezTo>
                  <a:pt x="0" y="588204"/>
                  <a:pt x="588204" y="0"/>
                  <a:pt x="1313790" y="0"/>
                </a:cubicBezTo>
                <a:cubicBezTo>
                  <a:pt x="2039376" y="0"/>
                  <a:pt x="2627580" y="588204"/>
                  <a:pt x="2627580" y="1313790"/>
                </a:cubicBezTo>
                <a:cubicBezTo>
                  <a:pt x="2627580" y="2039376"/>
                  <a:pt x="2039376" y="2627580"/>
                  <a:pt x="1313790" y="2627580"/>
                </a:cubicBezTo>
                <a:cubicBezTo>
                  <a:pt x="588204" y="2627580"/>
                  <a:pt x="0" y="2039376"/>
                  <a:pt x="0" y="1313790"/>
                </a:cubicBezTo>
                <a:close/>
              </a:path>
            </a:pathLst>
          </a:custGeom>
          <a:solidFill>
            <a:srgbClr val="9BB1CF">
              <a:alpha val="16078"/>
            </a:srgb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415280" tIns="415280" rIns="415280" bIns="41528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7" name="Elemento grafico 6" descr="Banca">
            <a:extLst>
              <a:ext uri="{FF2B5EF4-FFF2-40B4-BE49-F238E27FC236}">
                <a16:creationId xmlns:a16="http://schemas.microsoft.com/office/drawing/2014/main" id="{A148ABC5-E9BE-C895-6B4E-4242A42DD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6216" y="3221073"/>
            <a:ext cx="1163569" cy="1163569"/>
          </a:xfrm>
          <a:prstGeom prst="rect">
            <a:avLst/>
          </a:prstGeom>
        </p:spPr>
      </p:pic>
      <p:pic>
        <p:nvPicPr>
          <p:cNvPr id="9" name="Elemento grafico 8" descr="Escursione">
            <a:extLst>
              <a:ext uri="{FF2B5EF4-FFF2-40B4-BE49-F238E27FC236}">
                <a16:creationId xmlns:a16="http://schemas.microsoft.com/office/drawing/2014/main" id="{AAB78159-01B4-F276-030B-1F4747D07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3392" y="3834669"/>
            <a:ext cx="1127512" cy="1127512"/>
          </a:xfrm>
          <a:prstGeom prst="rect">
            <a:avLst/>
          </a:prstGeom>
        </p:spPr>
      </p:pic>
      <p:pic>
        <p:nvPicPr>
          <p:cNvPr id="11" name="Elemento grafico 10" descr="Complimenti">
            <a:extLst>
              <a:ext uri="{FF2B5EF4-FFF2-40B4-BE49-F238E27FC236}">
                <a16:creationId xmlns:a16="http://schemas.microsoft.com/office/drawing/2014/main" id="{0015D053-5F37-F6AD-81DD-DA19F6DFD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7411" y="4359477"/>
            <a:ext cx="1163569" cy="1163569"/>
          </a:xfrm>
          <a:prstGeom prst="rect">
            <a:avLst/>
          </a:prstGeom>
        </p:spPr>
      </p:pic>
      <p:pic>
        <p:nvPicPr>
          <p:cNvPr id="1026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A761A0C7-C097-3FD9-63BD-7D31A25D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48" y="1206672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FB2FAC-B046-5A56-4F3E-CE252D81D184}"/>
              </a:ext>
            </a:extLst>
          </p:cNvPr>
          <p:cNvSpPr txBox="1"/>
          <p:nvPr/>
        </p:nvSpPr>
        <p:spPr>
          <a:xfrm>
            <a:off x="488738" y="1341815"/>
            <a:ext cx="4689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CREAZIONE DI OPPORTUNITÀ DI SVILUPPO, DI AGGREGAZIONE E DI INCLUSIONE LEGATE ALL’ATTRATTIVITÀ TURISTICA E AL PATRIMONIO CULTURALE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13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ED4DC3DE-BE60-4AC1-6E3B-041C6823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91" y="4115015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971E43D5-B8C1-D9FE-DEBC-F6A886A1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53" y="2800856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824DCBF6-1B36-A783-C95F-5396C6EB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91" y="5429174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4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833313" y="65204"/>
            <a:ext cx="8000942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LE SCELTE DI POLICY PER  l’OS 4.6</a:t>
            </a:r>
            <a:endParaRPr lang="en-US" sz="3200" b="1" dirty="0">
              <a:solidFill>
                <a:srgbClr val="00468D"/>
              </a:solidFill>
              <a:latin typeface="Candara" panose="020E0502030303020204" pitchFamily="34" charset="0"/>
            </a:endParaRPr>
          </a:p>
        </p:txBody>
      </p:sp>
      <p:sp>
        <p:nvSpPr>
          <p:cNvPr id="200" name="Oval 79">
            <a:extLst>
              <a:ext uri="{FF2B5EF4-FFF2-40B4-BE49-F238E27FC236}">
                <a16:creationId xmlns:a16="http://schemas.microsoft.com/office/drawing/2014/main" id="{C5DD2288-2B8C-6800-B2BA-7E7FC9F234F2}"/>
              </a:ext>
            </a:extLst>
          </p:cNvPr>
          <p:cNvSpPr/>
          <p:nvPr/>
        </p:nvSpPr>
        <p:spPr>
          <a:xfrm>
            <a:off x="-7563932" y="-2900470"/>
            <a:ext cx="49926" cy="103784"/>
          </a:xfrm>
          <a:prstGeom prst="ellipse">
            <a:avLst/>
          </a:prstGeom>
          <a:solidFill>
            <a:srgbClr val="6BC2ED">
              <a:lumMod val="20000"/>
              <a:lumOff val="80000"/>
            </a:srgbClr>
          </a:solidFill>
          <a:ln w="38100" cap="flat" cmpd="sng" algn="ctr">
            <a:solidFill>
              <a:srgbClr val="0046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468D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1" name="Rectangle 83">
            <a:extLst>
              <a:ext uri="{FF2B5EF4-FFF2-40B4-BE49-F238E27FC236}">
                <a16:creationId xmlns:a16="http://schemas.microsoft.com/office/drawing/2014/main" id="{C5150390-CF8E-9814-DBFB-531BC2735800}"/>
              </a:ext>
            </a:extLst>
          </p:cNvPr>
          <p:cNvSpPr/>
          <p:nvPr/>
        </p:nvSpPr>
        <p:spPr>
          <a:xfrm>
            <a:off x="5371034" y="1318969"/>
            <a:ext cx="6545570" cy="125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Rafforzare la resilienza del settore turistico finanziando attività formative (con particolare attenzione alle competenze digitali e verdi) e diffondere nuovi concetti di business (es. turismo esperienziale) e alla creazione di posti di lavoro </a:t>
            </a:r>
            <a:endParaRPr lang="en-US" sz="2000" kern="0" dirty="0">
              <a:solidFill>
                <a:srgbClr val="00468D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03" name="Rectangle 87">
            <a:extLst>
              <a:ext uri="{FF2B5EF4-FFF2-40B4-BE49-F238E27FC236}">
                <a16:creationId xmlns:a16="http://schemas.microsoft.com/office/drawing/2014/main" id="{A875AB5B-1F7A-32EC-86ED-348925DC89B3}"/>
              </a:ext>
            </a:extLst>
          </p:cNvPr>
          <p:cNvSpPr/>
          <p:nvPr/>
        </p:nvSpPr>
        <p:spPr>
          <a:xfrm>
            <a:off x="5371034" y="2921040"/>
            <a:ext cx="6487046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Sviluppare attività promozionali congiunte e reti transfrontaliere che consentano la penetrazione nei mercati internazionali e promuovano, in chiave turistica, l’area di cooperazione, anche grazie all'uso coordinato di marchi territoriali e di indicazioni geografiche tipiche</a:t>
            </a:r>
          </a:p>
        </p:txBody>
      </p:sp>
      <p:sp>
        <p:nvSpPr>
          <p:cNvPr id="205" name="Rectangle 90">
            <a:extLst>
              <a:ext uri="{FF2B5EF4-FFF2-40B4-BE49-F238E27FC236}">
                <a16:creationId xmlns:a16="http://schemas.microsoft.com/office/drawing/2014/main" id="{49F88F13-EDF7-2E14-FDFE-626B3435652D}"/>
              </a:ext>
            </a:extLst>
          </p:cNvPr>
          <p:cNvSpPr/>
          <p:nvPr/>
        </p:nvSpPr>
        <p:spPr>
          <a:xfrm>
            <a:off x="5371035" y="4525405"/>
            <a:ext cx="654556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Sviluppare percorsi congiunti ed azioni formative per operatori del settore finalizzati ad utilizzare la cultura e le pratiche artistiche per il miglioramento del benessere e l’inclusione sociale dei gruppi svantaggiati</a:t>
            </a:r>
          </a:p>
        </p:txBody>
      </p:sp>
      <p:sp>
        <p:nvSpPr>
          <p:cNvPr id="207" name="Rectangle 93">
            <a:extLst>
              <a:ext uri="{FF2B5EF4-FFF2-40B4-BE49-F238E27FC236}">
                <a16:creationId xmlns:a16="http://schemas.microsoft.com/office/drawing/2014/main" id="{0F309241-5A85-0D7B-26F4-8FCC9CA5A872}"/>
              </a:ext>
            </a:extLst>
          </p:cNvPr>
          <p:cNvSpPr/>
          <p:nvPr/>
        </p:nvSpPr>
        <p:spPr>
          <a:xfrm>
            <a:off x="5371035" y="5805218"/>
            <a:ext cx="6545569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000" kern="0" dirty="0">
                <a:solidFill>
                  <a:srgbClr val="00468D"/>
                </a:solidFill>
                <a:latin typeface="Candara" panose="020E0502030303020204" pitchFamily="34" charset="0"/>
                <a:cs typeface="Arial" pitchFamily="34" charset="0"/>
              </a:rPr>
              <a:t>Supportare l’interoperabilità dei sistemi informativi transfrontalieri per la presa in carico dei turisti con patologie croniche</a:t>
            </a:r>
          </a:p>
        </p:txBody>
      </p:sp>
      <p:sp>
        <p:nvSpPr>
          <p:cNvPr id="217" name="Freeform 9">
            <a:extLst>
              <a:ext uri="{FF2B5EF4-FFF2-40B4-BE49-F238E27FC236}">
                <a16:creationId xmlns:a16="http://schemas.microsoft.com/office/drawing/2014/main" id="{C6FBE5D9-D2A2-D64E-113B-9817F3839FFB}"/>
              </a:ext>
            </a:extLst>
          </p:cNvPr>
          <p:cNvSpPr/>
          <p:nvPr/>
        </p:nvSpPr>
        <p:spPr>
          <a:xfrm>
            <a:off x="1216103" y="3017098"/>
            <a:ext cx="2749911" cy="2794048"/>
          </a:xfrm>
          <a:custGeom>
            <a:avLst/>
            <a:gdLst>
              <a:gd name="connsiteX0" fmla="*/ 0 w 2627579"/>
              <a:gd name="connsiteY0" fmla="*/ 1313790 h 2627579"/>
              <a:gd name="connsiteX1" fmla="*/ 1313790 w 2627579"/>
              <a:gd name="connsiteY1" fmla="*/ 0 h 2627579"/>
              <a:gd name="connsiteX2" fmla="*/ 2627580 w 2627579"/>
              <a:gd name="connsiteY2" fmla="*/ 1313790 h 2627579"/>
              <a:gd name="connsiteX3" fmla="*/ 1313790 w 2627579"/>
              <a:gd name="connsiteY3" fmla="*/ 2627580 h 2627579"/>
              <a:gd name="connsiteX4" fmla="*/ 0 w 2627579"/>
              <a:gd name="connsiteY4" fmla="*/ 1313790 h 26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579" h="2627579">
                <a:moveTo>
                  <a:pt x="0" y="1313790"/>
                </a:moveTo>
                <a:cubicBezTo>
                  <a:pt x="0" y="588204"/>
                  <a:pt x="588204" y="0"/>
                  <a:pt x="1313790" y="0"/>
                </a:cubicBezTo>
                <a:cubicBezTo>
                  <a:pt x="2039376" y="0"/>
                  <a:pt x="2627580" y="588204"/>
                  <a:pt x="2627580" y="1313790"/>
                </a:cubicBezTo>
                <a:cubicBezTo>
                  <a:pt x="2627580" y="2039376"/>
                  <a:pt x="2039376" y="2627580"/>
                  <a:pt x="1313790" y="2627580"/>
                </a:cubicBezTo>
                <a:cubicBezTo>
                  <a:pt x="588204" y="2627580"/>
                  <a:pt x="0" y="2039376"/>
                  <a:pt x="0" y="1313790"/>
                </a:cubicBezTo>
                <a:close/>
              </a:path>
            </a:pathLst>
          </a:custGeom>
          <a:solidFill>
            <a:srgbClr val="9BB1CF">
              <a:alpha val="16078"/>
            </a:srgb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415280" tIns="415280" rIns="415280" bIns="41528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7" name="Elemento grafico 6" descr="Banca">
            <a:extLst>
              <a:ext uri="{FF2B5EF4-FFF2-40B4-BE49-F238E27FC236}">
                <a16:creationId xmlns:a16="http://schemas.microsoft.com/office/drawing/2014/main" id="{A148ABC5-E9BE-C895-6B4E-4242A42DD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929" y="3265140"/>
            <a:ext cx="1163569" cy="1163569"/>
          </a:xfrm>
          <a:prstGeom prst="rect">
            <a:avLst/>
          </a:prstGeom>
        </p:spPr>
      </p:pic>
      <p:pic>
        <p:nvPicPr>
          <p:cNvPr id="9" name="Elemento grafico 8" descr="Escursione">
            <a:extLst>
              <a:ext uri="{FF2B5EF4-FFF2-40B4-BE49-F238E27FC236}">
                <a16:creationId xmlns:a16="http://schemas.microsoft.com/office/drawing/2014/main" id="{AAB78159-01B4-F276-030B-1F4747D07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6105" y="3878736"/>
            <a:ext cx="1127512" cy="1127512"/>
          </a:xfrm>
          <a:prstGeom prst="rect">
            <a:avLst/>
          </a:prstGeom>
        </p:spPr>
      </p:pic>
      <p:pic>
        <p:nvPicPr>
          <p:cNvPr id="11" name="Elemento grafico 10" descr="Complimenti">
            <a:extLst>
              <a:ext uri="{FF2B5EF4-FFF2-40B4-BE49-F238E27FC236}">
                <a16:creationId xmlns:a16="http://schemas.microsoft.com/office/drawing/2014/main" id="{0015D053-5F37-F6AD-81DD-DA19F6DFD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0124" y="4403544"/>
            <a:ext cx="1163569" cy="1163569"/>
          </a:xfrm>
          <a:prstGeom prst="rect">
            <a:avLst/>
          </a:prstGeom>
        </p:spPr>
      </p:pic>
      <p:pic>
        <p:nvPicPr>
          <p:cNvPr id="1026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A761A0C7-C097-3FD9-63BD-7D31A25D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72" y="1504348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FB2FAC-B046-5A56-4F3E-CE252D81D184}"/>
              </a:ext>
            </a:extLst>
          </p:cNvPr>
          <p:cNvSpPr txBox="1"/>
          <p:nvPr/>
        </p:nvSpPr>
        <p:spPr>
          <a:xfrm>
            <a:off x="281530" y="1239192"/>
            <a:ext cx="4689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CREAZIONE DI OPPORTUNITÀ DI SVILUPPO, DI AGGREGAZIONE E DI INCLUSIONE LEGATE ALL’ATTRATTIVITÀ TURISTICA E AL PATRIMONIO CULTURALE</a:t>
            </a:r>
          </a:p>
        </p:txBody>
      </p:sp>
      <p:pic>
        <p:nvPicPr>
          <p:cNvPr id="13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ED4DC3DE-BE60-4AC1-6E3B-041C6823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73" y="4489217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971E43D5-B8C1-D9FE-DEBC-F6A886A1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30" y="3087421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a musica, in avanti, davanti, accanto, una freccia blu Icona">
            <a:extLst>
              <a:ext uri="{FF2B5EF4-FFF2-40B4-BE49-F238E27FC236}">
                <a16:creationId xmlns:a16="http://schemas.microsoft.com/office/drawing/2014/main" id="{824DCBF6-1B36-A783-C95F-5396C6EB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29" y="5721961"/>
            <a:ext cx="896327" cy="8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9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>
            <a:extLst>
              <a:ext uri="{FF2B5EF4-FFF2-40B4-BE49-F238E27FC236}">
                <a16:creationId xmlns:a16="http://schemas.microsoft.com/office/drawing/2014/main" id="{14BB6680-8150-4C45-0ADC-91809A62CABC}"/>
              </a:ext>
            </a:extLst>
          </p:cNvPr>
          <p:cNvSpPr txBox="1">
            <a:spLocks/>
          </p:cNvSpPr>
          <p:nvPr/>
        </p:nvSpPr>
        <p:spPr>
          <a:xfrm>
            <a:off x="2806481" y="50518"/>
            <a:ext cx="9000017" cy="82810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ts val="0"/>
              </a:spcBef>
              <a:buNone/>
            </a:pPr>
            <a:r>
              <a:rPr lang="it-IT" sz="3200" b="1" dirty="0">
                <a:solidFill>
                  <a:srgbClr val="00468D"/>
                </a:solidFill>
                <a:latin typeface="Candara" panose="020E0502030303020204" pitchFamily="34" charset="0"/>
              </a:rPr>
              <a:t>A CHI CI RIVOLGIAMO?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81A7C9E8-421A-5974-7804-0B3F7A27D2D3}"/>
              </a:ext>
            </a:extLst>
          </p:cNvPr>
          <p:cNvSpPr/>
          <p:nvPr/>
        </p:nvSpPr>
        <p:spPr>
          <a:xfrm>
            <a:off x="4611053" y="2312502"/>
            <a:ext cx="2749911" cy="2794048"/>
          </a:xfrm>
          <a:custGeom>
            <a:avLst/>
            <a:gdLst>
              <a:gd name="connsiteX0" fmla="*/ 0 w 2627579"/>
              <a:gd name="connsiteY0" fmla="*/ 1313790 h 2627579"/>
              <a:gd name="connsiteX1" fmla="*/ 1313790 w 2627579"/>
              <a:gd name="connsiteY1" fmla="*/ 0 h 2627579"/>
              <a:gd name="connsiteX2" fmla="*/ 2627580 w 2627579"/>
              <a:gd name="connsiteY2" fmla="*/ 1313790 h 2627579"/>
              <a:gd name="connsiteX3" fmla="*/ 1313790 w 2627579"/>
              <a:gd name="connsiteY3" fmla="*/ 2627580 h 2627579"/>
              <a:gd name="connsiteX4" fmla="*/ 0 w 2627579"/>
              <a:gd name="connsiteY4" fmla="*/ 1313790 h 26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579" h="2627579">
                <a:moveTo>
                  <a:pt x="0" y="1313790"/>
                </a:moveTo>
                <a:cubicBezTo>
                  <a:pt x="0" y="588204"/>
                  <a:pt x="588204" y="0"/>
                  <a:pt x="1313790" y="0"/>
                </a:cubicBezTo>
                <a:cubicBezTo>
                  <a:pt x="2039376" y="0"/>
                  <a:pt x="2627580" y="588204"/>
                  <a:pt x="2627580" y="1313790"/>
                </a:cubicBezTo>
                <a:cubicBezTo>
                  <a:pt x="2627580" y="2039376"/>
                  <a:pt x="2039376" y="2627580"/>
                  <a:pt x="1313790" y="2627580"/>
                </a:cubicBezTo>
                <a:cubicBezTo>
                  <a:pt x="588204" y="2627580"/>
                  <a:pt x="0" y="2039376"/>
                  <a:pt x="0" y="1313790"/>
                </a:cubicBezTo>
                <a:close/>
              </a:path>
            </a:pathLst>
          </a:custGeom>
          <a:solidFill>
            <a:srgbClr val="9BB1CF">
              <a:alpha val="16078"/>
            </a:srgb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415280" tIns="415280" rIns="415280" bIns="41528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4F74FC-4085-A43E-7DFD-D9A0B1105B44}"/>
              </a:ext>
            </a:extLst>
          </p:cNvPr>
          <p:cNvSpPr txBox="1"/>
          <p:nvPr/>
        </p:nvSpPr>
        <p:spPr>
          <a:xfrm>
            <a:off x="802641" y="1193453"/>
            <a:ext cx="34747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Gruppi di destinatari delle azioni individuate (target):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Cittadini e turisti che potranno sperimentare nuove modalità di fruizione responsabile delle risorse naturali e culturali dell'area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Amministrazioni locali che si avvantaggeranno delle entrate connesse alla valorizzazione del patrimonio e delle ricadute di immagine su cittadini e turisti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Operatori turistici e culturali ed esercizi commerciali che beneficeranno di nuove opportunità di business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75E502-1170-3F65-345E-242DF34A3F15}"/>
              </a:ext>
            </a:extLst>
          </p:cNvPr>
          <p:cNvSpPr txBox="1"/>
          <p:nvPr/>
        </p:nvSpPr>
        <p:spPr>
          <a:xfrm>
            <a:off x="7694656" y="1270918"/>
            <a:ext cx="359848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00468D"/>
              </a:buClr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Potenziali beneficiari (soggetti che possono presentare progetti):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Direzioni regionali/provinciali/ cantonali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Enti locali in forma singola e associata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Altri enti ed agenzie pubbliche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GECT europeo o altro organismo transfrontaliero, anche di diritto privato, dotato di personalità giuridica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Operatori turistici e agenzie di promozione locale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Imprese e altri soggetti privati </a:t>
            </a:r>
          </a:p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468D"/>
                </a:solidFill>
                <a:latin typeface="Candara" panose="020E0502030303020204" pitchFamily="34" charset="0"/>
              </a:rPr>
              <a:t>Organizzazioni della società civile</a:t>
            </a:r>
          </a:p>
        </p:txBody>
      </p:sp>
      <p:pic>
        <p:nvPicPr>
          <p:cNvPr id="8" name="Elemento grafico 7" descr="Pubblico di riferimento">
            <a:extLst>
              <a:ext uri="{FF2B5EF4-FFF2-40B4-BE49-F238E27FC236}">
                <a16:creationId xmlns:a16="http://schemas.microsoft.com/office/drawing/2014/main" id="{3E5302B4-42FF-7DB6-996C-A2250388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9219" y="2832099"/>
            <a:ext cx="1940560" cy="1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69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4D4D"/>
      </a:dk2>
      <a:lt2>
        <a:srgbClr val="FFFFFF"/>
      </a:lt2>
      <a:accent1>
        <a:srgbClr val="666666"/>
      </a:accent1>
      <a:accent2>
        <a:srgbClr val="EF0000"/>
      </a:accent2>
      <a:accent3>
        <a:srgbClr val="C192B7"/>
      </a:accent3>
      <a:accent4>
        <a:srgbClr val="ACAEAE"/>
      </a:accent4>
      <a:accent5>
        <a:srgbClr val="B8D36B"/>
      </a:accent5>
      <a:accent6>
        <a:srgbClr val="E6E7E8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F34D4D"/>
    </a:dk2>
    <a:lt2>
      <a:srgbClr val="FFFFFF"/>
    </a:lt2>
    <a:accent1>
      <a:srgbClr val="666666"/>
    </a:accent1>
    <a:accent2>
      <a:srgbClr val="EF0000"/>
    </a:accent2>
    <a:accent3>
      <a:srgbClr val="C192B7"/>
    </a:accent3>
    <a:accent4>
      <a:srgbClr val="ACAEAE"/>
    </a:accent4>
    <a:accent5>
      <a:srgbClr val="B8D36B"/>
    </a:accent5>
    <a:accent6>
      <a:srgbClr val="E6E7E8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1658</Words>
  <Application>Microsoft Macintosh PowerPoint</Application>
  <PresentationFormat>Widescreen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Nunito</vt:lpstr>
      <vt:lpstr>Open Sans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Archidata</dc:creator>
  <cp:lastModifiedBy>Marina De Nigris</cp:lastModifiedBy>
  <cp:revision>177</cp:revision>
  <cp:lastPrinted>2022-11-16T16:04:02Z</cp:lastPrinted>
  <dcterms:created xsi:type="dcterms:W3CDTF">2022-11-16T08:44:03Z</dcterms:created>
  <dcterms:modified xsi:type="dcterms:W3CDTF">2022-11-21T14:40:53Z</dcterms:modified>
</cp:coreProperties>
</file>